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71" r:id="rId2"/>
    <p:sldId id="372" r:id="rId3"/>
    <p:sldId id="362" r:id="rId4"/>
    <p:sldId id="373" r:id="rId5"/>
    <p:sldId id="346" r:id="rId6"/>
    <p:sldId id="364" r:id="rId7"/>
    <p:sldId id="363" r:id="rId8"/>
    <p:sldId id="365" r:id="rId9"/>
    <p:sldId id="366" r:id="rId10"/>
    <p:sldId id="367" r:id="rId11"/>
    <p:sldId id="368" r:id="rId12"/>
    <p:sldId id="369" r:id="rId13"/>
    <p:sldId id="370" r:id="rId14"/>
    <p:sldId id="343" r:id="rId15"/>
    <p:sldId id="283" r:id="rId16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4" d="100"/>
          <a:sy n="144" d="100"/>
        </p:scale>
        <p:origin x="654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3" t="155" r="31131" b="51"/>
          <a:stretch/>
        </p:blipFill>
        <p:spPr bwMode="auto">
          <a:xfrm>
            <a:off x="1" y="7936"/>
            <a:ext cx="4067942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943787"/>
            <a:ext cx="44121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БЕЛАРУСЬ – СТРАНА ВОЗМОЖНОСТЕЙ. МОЛОДЕЖНАЯ ПОЛИТИКА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СОВРЕМЕННОМ ЭТАПЕ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32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июнь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48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5800" y="339502"/>
            <a:ext cx="8267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A0A7C"/>
                </a:solidFill>
              </a:rPr>
              <a:t>РЕЗУЛЬТАТЫ ПАТРИОТИЧЕСКОГО ВОСПИТАНИЯ МОЛОДЕЖИ</a:t>
            </a:r>
            <a:r>
              <a:rPr lang="ru-RU" sz="2800" b="1" dirty="0" smtClean="0">
                <a:solidFill>
                  <a:srgbClr val="0A0A7C"/>
                </a:solidFill>
              </a:rPr>
              <a:t>*</a:t>
            </a:r>
            <a:endParaRPr lang="ru-RU" sz="3200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804141"/>
            <a:ext cx="2286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0" b="1" dirty="0">
                <a:solidFill>
                  <a:srgbClr val="0A0A7C"/>
                </a:solidFill>
              </a:rPr>
              <a:t>90%</a:t>
            </a:r>
            <a:endParaRPr lang="ru-RU" sz="7500" dirty="0">
              <a:solidFill>
                <a:srgbClr val="0A0A7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4299182"/>
            <a:ext cx="35283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*</a:t>
            </a:r>
            <a:r>
              <a:rPr lang="ru-RU" sz="1000" i="1" dirty="0" smtClean="0"/>
              <a:t>По данным опроса, </a:t>
            </a:r>
            <a:r>
              <a:rPr lang="ru-RU" sz="1000" i="1" dirty="0"/>
              <a:t>проведенного в 2024 году </a:t>
            </a:r>
            <a:r>
              <a:rPr lang="ru-RU" sz="1000" i="1" dirty="0" smtClean="0"/>
              <a:t>Институтом социологии НАН Беларуси об эффективности реализации Программы патриотического воспитания населения Республики Беларусь на 2022-2025 гг. </a:t>
            </a:r>
            <a:endParaRPr lang="ru-RU" sz="1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41893" y="1779662"/>
            <a:ext cx="273630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0" b="1" spc="-300" dirty="0" smtClean="0">
                <a:solidFill>
                  <a:srgbClr val="0A0A7C"/>
                </a:solidFill>
              </a:rPr>
              <a:t>93,3%</a:t>
            </a:r>
            <a:endParaRPr lang="ru-RU" sz="7500" spc="-300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931790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охват молодежи патриотическими мероприятиями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2937429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связывают </a:t>
            </a:r>
            <a:br>
              <a:rPr lang="ru-RU" dirty="0" smtClean="0"/>
            </a:br>
            <a:r>
              <a:rPr lang="ru-RU" dirty="0" smtClean="0"/>
              <a:t>будущее </a:t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Беларусью</a:t>
            </a:r>
          </a:p>
        </p:txBody>
      </p:sp>
    </p:spTree>
    <p:extLst>
      <p:ext uri="{BB962C8B-B14F-4D97-AF65-F5344CB8AC3E}">
        <p14:creationId xmlns:p14="http://schemas.microsoft.com/office/powerpoint/2010/main" val="212320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19164" y="411510"/>
            <a:ext cx="1910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A0A7C"/>
                </a:solidFill>
              </a:rPr>
              <a:t>БРСМ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19164" y="1092651"/>
            <a:ext cx="3974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421 963</a:t>
            </a:r>
            <a:r>
              <a:rPr lang="ru-RU" dirty="0"/>
              <a:t> участника (26% </a:t>
            </a:r>
            <a:r>
              <a:rPr lang="ru-RU" dirty="0" smtClean="0"/>
              <a:t>молодежи</a:t>
            </a:r>
            <a:r>
              <a:rPr lang="ru-RU" dirty="0"/>
              <a:t>)</a:t>
            </a:r>
          </a:p>
          <a:p>
            <a:r>
              <a:rPr lang="ru-RU" b="1" dirty="0"/>
              <a:t>+22 000</a:t>
            </a:r>
            <a:r>
              <a:rPr lang="ru-RU" dirty="0"/>
              <a:t> новых членов за год</a:t>
            </a:r>
          </a:p>
          <a:p>
            <a:r>
              <a:rPr lang="ru-RU" b="1" dirty="0"/>
              <a:t>9 833</a:t>
            </a:r>
            <a:r>
              <a:rPr lang="ru-RU" dirty="0"/>
              <a:t> первичных </a:t>
            </a:r>
            <a:r>
              <a:rPr lang="ru-RU" dirty="0" smtClean="0"/>
              <a:t>организации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19164" y="2582055"/>
            <a:ext cx="3112553" cy="101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4000" b="1" dirty="0">
                <a:solidFill>
                  <a:srgbClr val="0A0A7C"/>
                </a:solidFill>
              </a:rPr>
              <a:t>Пионерская организация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19164" y="3595281"/>
            <a:ext cx="3974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630 000+</a:t>
            </a:r>
            <a:r>
              <a:rPr lang="ru-RU" dirty="0"/>
              <a:t> активных участников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3745" y="4334761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Авторитетные молодежные </a:t>
            </a:r>
            <a:r>
              <a:rPr lang="ru-RU" i="1" dirty="0"/>
              <a:t>объединения, формирующие будущее страны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30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6255224" y="1987230"/>
            <a:ext cx="1205552" cy="45720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24329" y="512842"/>
            <a:ext cx="419683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 smtClean="0">
                <a:solidFill>
                  <a:srgbClr val="0A0A7C"/>
                </a:solidFill>
              </a:rPr>
              <a:t>СЕГОДНЯ БЕЛОРУССКИЕ СТУДЕНЧЕСКИЕ ОТРЯДЫ – ЭТО МОЩНОЕ ДВИЖЕНИЕ</a:t>
            </a:r>
            <a:endParaRPr lang="ru-RU" sz="2700" b="1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24329" y="1851670"/>
            <a:ext cx="38694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В 2024 году трудоустроено </a:t>
            </a:r>
            <a:br>
              <a:rPr lang="ru-RU" sz="2200" dirty="0" smtClean="0"/>
            </a:br>
            <a:r>
              <a:rPr lang="ru-RU" sz="2200" b="1" dirty="0" smtClean="0"/>
              <a:t>58082 </a:t>
            </a:r>
            <a:r>
              <a:rPr lang="ru-RU" sz="2200" dirty="0" smtClean="0"/>
              <a:t>студента в </a:t>
            </a:r>
            <a:r>
              <a:rPr lang="ru-RU" sz="2200" b="1" dirty="0" smtClean="0"/>
              <a:t>4086</a:t>
            </a:r>
            <a:r>
              <a:rPr lang="ru-RU" sz="2200" dirty="0"/>
              <a:t> </a:t>
            </a:r>
            <a:r>
              <a:rPr lang="ru-RU" sz="2200" dirty="0" smtClean="0"/>
              <a:t>отрядах</a:t>
            </a:r>
            <a:endParaRPr lang="ru-RU" sz="2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624329" y="2859782"/>
            <a:ext cx="39749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Движение возродилось в 2003 году с восстановления мемориалов </a:t>
            </a:r>
            <a:r>
              <a:rPr lang="ru-RU" sz="1400" b="1" dirty="0"/>
              <a:t>"Хатынь" и Курган Славы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35282" y="3762786"/>
            <a:ext cx="41571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В 2025 году статус Всебелорусской молодежной стройки присвоен двум объектам – Национальному историческому музею и Парку народного </a:t>
            </a:r>
            <a:r>
              <a:rPr lang="ru-RU" sz="1400" i="1" dirty="0" smtClean="0">
                <a:solidFill>
                  <a:schemeClr val="bg1"/>
                </a:solidFill>
              </a:rPr>
              <a:t>единства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24329" y="2787774"/>
            <a:ext cx="3974925" cy="0"/>
          </a:xfrm>
          <a:prstGeom prst="line">
            <a:avLst/>
          </a:prstGeom>
          <a:ln w="1270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38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541182"/>
            <a:ext cx="41968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A0A7C"/>
                </a:solidFill>
              </a:rPr>
              <a:t>РЕСПУБЛИКАНСКИЙ МОЛОДЕЖНЫЙ ПРОЕКТ «100 ИДЕЙ </a:t>
            </a:r>
            <a:r>
              <a:rPr lang="ru-RU" sz="2000" b="1" smtClean="0">
                <a:solidFill>
                  <a:srgbClr val="0A0A7C"/>
                </a:solidFill>
              </a:rPr>
              <a:t>ДЛЯ БЕЛАРУСИ» </a:t>
            </a:r>
            <a:r>
              <a:rPr lang="ru-RU" sz="2000" b="1" dirty="0" smtClean="0">
                <a:solidFill>
                  <a:srgbClr val="0A0A7C"/>
                </a:solidFill>
              </a:rPr>
              <a:t>СТАРТОВАЛ В 2011 ГОДУ ПО ИНИЦИАТИВЕ БРСМ</a:t>
            </a:r>
            <a:endParaRPr lang="ru-RU" sz="2000" b="1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234338"/>
            <a:ext cx="54911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14 лет</a:t>
            </a:r>
            <a:r>
              <a:rPr lang="ru-RU" sz="1600" dirty="0"/>
              <a:t> реализации (с 2011 года)</a:t>
            </a:r>
            <a:br>
              <a:rPr lang="ru-RU" sz="1600" dirty="0"/>
            </a:br>
            <a:r>
              <a:rPr lang="ru-RU" sz="1600" b="1" dirty="0" smtClean="0"/>
              <a:t>Финал </a:t>
            </a:r>
            <a:r>
              <a:rPr lang="ru-RU" sz="1600" b="1" dirty="0"/>
              <a:t>2025 года:</a:t>
            </a:r>
            <a:endParaRPr lang="ru-RU" sz="1600" dirty="0"/>
          </a:p>
          <a:p>
            <a:r>
              <a:rPr lang="ru-RU" sz="1600" b="1" dirty="0"/>
              <a:t>1 300+</a:t>
            </a:r>
            <a:r>
              <a:rPr lang="ru-RU" sz="1600" dirty="0"/>
              <a:t> заявок со всей страны</a:t>
            </a:r>
          </a:p>
          <a:p>
            <a:r>
              <a:rPr lang="ru-RU" sz="1600" b="1" dirty="0"/>
              <a:t>157</a:t>
            </a:r>
            <a:r>
              <a:rPr lang="ru-RU" sz="1600" dirty="0"/>
              <a:t> финалистов в 10 номинациях</a:t>
            </a:r>
          </a:p>
          <a:p>
            <a:r>
              <a:rPr lang="ru-RU" sz="1600" b="1" dirty="0"/>
              <a:t>30</a:t>
            </a:r>
            <a:r>
              <a:rPr lang="ru-RU" sz="1600" dirty="0"/>
              <a:t> победителей</a:t>
            </a:r>
          </a:p>
          <a:p>
            <a:r>
              <a:rPr lang="ru-RU" sz="1600" dirty="0" smtClean="0"/>
              <a:t>Место </a:t>
            </a:r>
            <a:r>
              <a:rPr lang="ru-RU" sz="1600" dirty="0"/>
              <a:t>проведения: </a:t>
            </a:r>
            <a:r>
              <a:rPr lang="ru-RU" sz="1600" b="1" dirty="0"/>
              <a:t>Национальный детский технопарк</a:t>
            </a:r>
            <a:endParaRPr lang="ru-RU" sz="16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39552" y="3008637"/>
            <a:ext cx="3974925" cy="0"/>
          </a:xfrm>
          <a:prstGeom prst="line">
            <a:avLst/>
          </a:prstGeom>
          <a:ln w="1270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51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85198" y="627534"/>
            <a:ext cx="4752527" cy="3042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ru-RU" sz="2200" b="1" i="1" dirty="0">
                <a:solidFill>
                  <a:schemeClr val="bg1"/>
                </a:solidFill>
              </a:rPr>
              <a:t>Следующая пятилетка станет временем молодежи. Задача старшего поколения – передать опыт, знания, умения, компетенции новому поколению управленцев, рабочих, крестьян, спортсменов, </a:t>
            </a:r>
            <a:r>
              <a:rPr lang="ru-RU" sz="2200" b="1" i="1" dirty="0" err="1">
                <a:solidFill>
                  <a:schemeClr val="bg1"/>
                </a:solidFill>
              </a:rPr>
              <a:t>айтишников</a:t>
            </a:r>
            <a:r>
              <a:rPr lang="ru-RU" sz="2200" b="1" i="1" dirty="0">
                <a:solidFill>
                  <a:schemeClr val="bg1"/>
                </a:solidFill>
              </a:rPr>
              <a:t>. Вовлеченность молодых людей во все сферы деятельности государства станет решающей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299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72400" y="1961421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85198" y="3921318"/>
            <a:ext cx="48649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в ходе выступления на финальном концерте акции «Марафон единства</a:t>
            </a:r>
            <a:r>
              <a:rPr lang="ru-RU" sz="1400" i="1" dirty="0" smtClean="0">
                <a:solidFill>
                  <a:schemeClr val="bg1"/>
                </a:solidFill>
              </a:rPr>
              <a:t>», 24 января 2025 </a:t>
            </a:r>
            <a:r>
              <a:rPr lang="ru-RU" sz="1400" i="1" dirty="0">
                <a:solidFill>
                  <a:schemeClr val="bg1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43764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843558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1072734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10878" y="3517396"/>
            <a:ext cx="36881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«МОЛОДЕЖЬ БЕЛАРУСИ» </a:t>
            </a:r>
            <a:br>
              <a:rPr lang="ru-RU" sz="1600" dirty="0" smtClean="0"/>
            </a:br>
            <a:r>
              <a:rPr lang="ru-RU" sz="1600" dirty="0" smtClean="0"/>
              <a:t>ОСНОВНОЙ ГОСУДАРСТВЕННЫЙ ИНФОРМАЦИОННЫЙ РЕСУРС В СФЕРЕ МОЛОДЕЖНОЙ ПОЛИТИКИ 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54743" y="3554469"/>
            <a:ext cx="31381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ЦИФРОВОЙ СЕРВИС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«</a:t>
            </a:r>
            <a:r>
              <a:rPr lang="ru-RU" sz="1600" dirty="0"/>
              <a:t>ШАГ В ПРОФЕССИЮ» </a:t>
            </a:r>
          </a:p>
        </p:txBody>
      </p:sp>
      <p:pic>
        <p:nvPicPr>
          <p:cNvPr id="1028" name="Picture 4" descr="D:\Академия управления\2025\Молодежная политтика\иконки\YQR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451" y="1998639"/>
            <a:ext cx="1518757" cy="15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кадемия управления\2025\Молодежная политтика\иконки\YQR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423" y="1998639"/>
            <a:ext cx="1518757" cy="15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37186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7748" y="771550"/>
            <a:ext cx="3168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МОЛОДЕЖЬ БЕЛАРУСИ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D:\Академия управления\2025\Молодежная политтика\иконки\Слой 6 копия 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22" y="2319575"/>
            <a:ext cx="480196" cy="112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6651" y="2319575"/>
            <a:ext cx="28434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1 628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929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человек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5139" y="2747849"/>
            <a:ext cx="25664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17,8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населения в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возрасте 14-30 лет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9905" y="3675277"/>
            <a:ext cx="313244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Данные Национального статистического комитета </a:t>
            </a:r>
            <a:r>
              <a:rPr kumimoji="0" 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начало 2025 года</a:t>
            </a:r>
            <a:endParaRPr kumimoji="0" lang="ru-RU" sz="15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5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5134"/>
            <a:ext cx="9144000" cy="515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2040" y="411510"/>
            <a:ext cx="3816424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ПРИОРИТЕТЫ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БЕЛОРУССКОЙ МОЛОДЕЖИ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52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5"/>
            <a:ext cx="8190656" cy="9390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684" y="429510"/>
            <a:ext cx="797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ЧИСЛЕННОСТЬ ОБУЧАЮЩИХСЯ В УЧРЕЖДЕНИЯХ ОБРАЗОВАНИЯ РЕСПУБЛИКИ БЕЛАРУСЬ В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2023/2024 УЧЕБНОМ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ГОДУ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86741" y="1551640"/>
            <a:ext cx="227523" cy="68356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60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8520" y="-963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6043" y="411510"/>
            <a:ext cx="3611901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0827" y="639960"/>
            <a:ext cx="3466377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ТАЛАНТЛИВОЙ И ОДАРЕННОЙ МОЛОДЕЖИ В БЕЛАРУСИ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 smtClean="0">
                <a:solidFill>
                  <a:schemeClr val="bg1"/>
                </a:solidFill>
              </a:rPr>
              <a:t>Только за 2024 год советом </a:t>
            </a:r>
            <a:r>
              <a:rPr lang="ru-RU" sz="1500" b="1" dirty="0" smtClean="0">
                <a:solidFill>
                  <a:schemeClr val="bg1"/>
                </a:solidFill>
              </a:rPr>
              <a:t>специального фонда Президента Республики Беларусь по социальной поддержке одаренных учащихся и студентов</a:t>
            </a:r>
            <a:r>
              <a:rPr lang="ru-RU" sz="1500" dirty="0" smtClean="0">
                <a:solidFill>
                  <a:schemeClr val="bg1"/>
                </a:solidFill>
              </a:rPr>
              <a:t> принято решение о поощрении </a:t>
            </a:r>
            <a:r>
              <a:rPr lang="ru-RU" sz="1500" b="1" dirty="0" smtClean="0">
                <a:solidFill>
                  <a:schemeClr val="bg1"/>
                </a:solidFill>
              </a:rPr>
              <a:t>738 человек</a:t>
            </a:r>
            <a:r>
              <a:rPr lang="ru-RU" sz="15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1500" dirty="0" smtClean="0">
                <a:solidFill>
                  <a:schemeClr val="bg1"/>
                </a:solidFill>
              </a:rPr>
              <a:t>В архиве банка данных одаренных учащихся и студентов содержатся сведения о 20699 представителях.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898723"/>
            <a:ext cx="4464496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sz="1500" dirty="0" smtClean="0"/>
          </a:p>
          <a:p>
            <a:r>
              <a:rPr lang="ru-RU" sz="1500" dirty="0" smtClean="0"/>
              <a:t>Звания лауреата, стипендиата и дипломанта удостоены </a:t>
            </a:r>
            <a:r>
              <a:rPr lang="ru-RU" sz="1500" b="1" dirty="0"/>
              <a:t>4 590</a:t>
            </a:r>
            <a:r>
              <a:rPr lang="ru-RU" sz="1500" dirty="0"/>
              <a:t> молодых талантов</a:t>
            </a:r>
          </a:p>
          <a:p>
            <a:r>
              <a:rPr lang="ru-RU" sz="1500" dirty="0" smtClean="0"/>
              <a:t>Отмечен </a:t>
            </a:r>
            <a:r>
              <a:rPr lang="ru-RU" sz="1500" b="1" dirty="0"/>
              <a:t>371</a:t>
            </a:r>
            <a:r>
              <a:rPr lang="ru-RU" sz="1500" dirty="0"/>
              <a:t> творческий </a:t>
            </a:r>
            <a:r>
              <a:rPr lang="ru-RU" sz="1500" dirty="0" smtClean="0"/>
              <a:t>коллектив</a:t>
            </a:r>
            <a:endParaRPr lang="ru-RU" sz="1500" dirty="0"/>
          </a:p>
          <a:p>
            <a:r>
              <a:rPr lang="ru-RU" sz="1500" dirty="0"/>
              <a:t>Материальную помощь получили </a:t>
            </a:r>
            <a:r>
              <a:rPr lang="ru-RU" sz="1500" b="1" dirty="0" smtClean="0"/>
              <a:t>1 </a:t>
            </a:r>
            <a:r>
              <a:rPr lang="ru-RU" sz="1500" b="1" dirty="0"/>
              <a:t>742 </a:t>
            </a:r>
            <a:r>
              <a:rPr lang="ru-RU" sz="1500" dirty="0"/>
              <a:t>человека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1479674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1948987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2199168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90177" y="439493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 29 ЛЕТ РАБОТЫ </a:t>
            </a:r>
            <a:r>
              <a:rPr lang="ru-RU" b="1" dirty="0" smtClean="0"/>
              <a:t>СПЕЦИАЛЬНОГО ФОНДА ПРЕЗИДЕНТА РЕСПУБЛИКИ БЕЛАРУСЬ ПО ПОДДЕРЖКЕ ТАЛАНТЛИВОЙ МОЛОДЕЖИ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91320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608847"/>
            <a:ext cx="4176465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717598"/>
            <a:ext cx="3946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ДОПОЛНИТЕЛЬНОЕ ОБРАЗОВАНИЕ ДЕТЕЙ И МОЛОДЕЖИ  В БЕЛАРУСИ*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17397" y="2370242"/>
            <a:ext cx="3669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243</a:t>
            </a:r>
            <a:r>
              <a:rPr lang="ru-RU" dirty="0" smtClean="0"/>
              <a:t> </a:t>
            </a:r>
            <a:r>
              <a:rPr lang="ru-RU" dirty="0"/>
              <a:t>госучреждения</a:t>
            </a:r>
          </a:p>
          <a:p>
            <a:r>
              <a:rPr lang="ru-RU" sz="3200" b="1" dirty="0" smtClean="0"/>
              <a:t>353 000+ </a:t>
            </a:r>
            <a:r>
              <a:rPr lang="ru-RU" dirty="0" smtClean="0"/>
              <a:t>учащихся</a:t>
            </a:r>
            <a:endParaRPr lang="ru-RU" dirty="0"/>
          </a:p>
          <a:p>
            <a:r>
              <a:rPr lang="ru-RU" sz="3200" b="1" dirty="0" smtClean="0"/>
              <a:t>30 000+ </a:t>
            </a:r>
            <a:r>
              <a:rPr lang="ru-RU" dirty="0" smtClean="0"/>
              <a:t>бюджетных </a:t>
            </a:r>
            <a:r>
              <a:rPr lang="ru-RU" dirty="0"/>
              <a:t>кружков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78308" y="4386871"/>
            <a:ext cx="12843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/>
              <a:t>*в 2024 году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926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6703" y="1563638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Размещен </a:t>
            </a:r>
            <a:r>
              <a:rPr lang="ru-RU" dirty="0">
                <a:solidFill>
                  <a:schemeClr val="bg1"/>
                </a:solidFill>
              </a:rPr>
              <a:t>на портале госслужбы </a:t>
            </a:r>
            <a:r>
              <a:rPr lang="ru-RU" dirty="0" smtClean="0">
                <a:solidFill>
                  <a:schemeClr val="bg1"/>
                </a:solidFill>
              </a:rPr>
              <a:t>занятости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30 </a:t>
            </a:r>
            <a:r>
              <a:rPr lang="ru-RU" dirty="0">
                <a:solidFill>
                  <a:schemeClr val="bg1"/>
                </a:solidFill>
              </a:rPr>
              <a:t>тестовых комплексов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>
                <a:solidFill>
                  <a:schemeClr val="bg1"/>
                </a:solidFill>
              </a:rPr>
              <a:t>33 методики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Помогает</a:t>
            </a:r>
            <a:r>
              <a:rPr lang="ru-RU" dirty="0">
                <a:solidFill>
                  <a:schemeClr val="bg1"/>
                </a:solidFill>
              </a:rPr>
              <a:t>: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2312" y="1706429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7303" y="223029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2312" y="278777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2048" y="48351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ЦИФРОВОЙ СЕРВИС 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«ШАГ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ПРОФЕССИЮ»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1276" y="3040966"/>
            <a:ext cx="32071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- определить </a:t>
            </a:r>
            <a:r>
              <a:rPr lang="ru-RU" sz="1600" dirty="0">
                <a:solidFill>
                  <a:schemeClr val="bg1"/>
                </a:solidFill>
              </a:rPr>
              <a:t>профессиональные склонности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- выбрать </a:t>
            </a:r>
            <a:r>
              <a:rPr lang="ru-RU" sz="1600" dirty="0">
                <a:solidFill>
                  <a:schemeClr val="bg1"/>
                </a:solidFill>
              </a:rPr>
              <a:t>карьерную траекторию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- найти </a:t>
            </a:r>
            <a:r>
              <a:rPr lang="ru-RU" sz="1600" dirty="0">
                <a:solidFill>
                  <a:schemeClr val="bg1"/>
                </a:solidFill>
              </a:rPr>
              <a:t>подходящие учебные заведения</a:t>
            </a:r>
          </a:p>
        </p:txBody>
      </p:sp>
    </p:spTree>
    <p:extLst>
      <p:ext uri="{BB962C8B-B14F-4D97-AF65-F5344CB8AC3E}">
        <p14:creationId xmlns:p14="http://schemas.microsoft.com/office/powerpoint/2010/main" val="303697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411510"/>
            <a:ext cx="4274775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8303" y="556977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ГРАНТЫ ПРЕЗИДЕНТА БЕЛАРУСИ – 2025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17396" y="1851670"/>
            <a:ext cx="4247091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46 специалистов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1700" dirty="0"/>
              <a:t>Направления поддержки:</a:t>
            </a:r>
            <a:br>
              <a:rPr lang="ru-RU" sz="1700" dirty="0"/>
            </a:br>
            <a:r>
              <a:rPr lang="ru-RU" sz="1700" dirty="0"/>
              <a:t>🔬 Наука</a:t>
            </a:r>
            <a:br>
              <a:rPr lang="ru-RU" sz="1700" dirty="0"/>
            </a:br>
            <a:r>
              <a:rPr lang="ru-RU" sz="1700" dirty="0"/>
              <a:t>🎓 Образование</a:t>
            </a:r>
            <a:br>
              <a:rPr lang="ru-RU" sz="1700" dirty="0"/>
            </a:br>
            <a:r>
              <a:rPr lang="ru-RU" sz="1700" dirty="0"/>
              <a:t>🏥 Здравоохранение</a:t>
            </a:r>
            <a:br>
              <a:rPr lang="ru-RU" sz="1700" dirty="0"/>
            </a:br>
            <a:r>
              <a:rPr lang="ru-RU" sz="1700" dirty="0"/>
              <a:t>🎭 Культура</a:t>
            </a:r>
            <a:br>
              <a:rPr lang="ru-RU" sz="1700" dirty="0"/>
            </a:br>
            <a:r>
              <a:rPr lang="ru-RU" sz="1700" dirty="0"/>
              <a:t>👥 Молодежная политика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4216910"/>
            <a:ext cx="583264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/>
              <a:t>С</a:t>
            </a:r>
            <a:r>
              <a:rPr lang="ru-RU" sz="1300" dirty="0" smtClean="0"/>
              <a:t>редства направлены </a:t>
            </a:r>
            <a:r>
              <a:rPr lang="ru-RU" sz="1300" dirty="0"/>
              <a:t>на развитие научных школ, совершенствование образования, внедрение новых медицинских технологий и реализацию инновационных культурных и молодежных проектов.</a:t>
            </a:r>
          </a:p>
        </p:txBody>
      </p:sp>
    </p:spTree>
    <p:extLst>
      <p:ext uri="{BB962C8B-B14F-4D97-AF65-F5344CB8AC3E}">
        <p14:creationId xmlns:p14="http://schemas.microsoft.com/office/powerpoint/2010/main" val="262105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817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6361" y="627534"/>
            <a:ext cx="51225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ПОДДЕРЖКА МОЛОДЫХ СЕМЕЙ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3284" y="2219393"/>
            <a:ext cx="4176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Льготное кредитование</a:t>
            </a:r>
            <a:r>
              <a:rPr lang="ru-RU" sz="1600" dirty="0"/>
              <a:t> жилья </a:t>
            </a:r>
            <a:r>
              <a:rPr lang="ru-RU" sz="1600" dirty="0" smtClean="0"/>
              <a:t>(5</a:t>
            </a:r>
            <a:r>
              <a:rPr lang="ru-RU" sz="1600" dirty="0"/>
              <a:t>% годовых</a:t>
            </a:r>
            <a:r>
              <a:rPr lang="ru-RU" sz="1600" dirty="0" smtClean="0"/>
              <a:t>)</a:t>
            </a:r>
          </a:p>
          <a:p>
            <a:r>
              <a:rPr lang="ru-RU" sz="1600" b="1" dirty="0" smtClean="0"/>
              <a:t>11 </a:t>
            </a:r>
            <a:r>
              <a:rPr lang="ru-RU" sz="1600" b="1" dirty="0"/>
              <a:t>видов </a:t>
            </a:r>
            <a:r>
              <a:rPr lang="ru-RU" sz="1600" b="1" dirty="0" smtClean="0"/>
              <a:t>государственных пособий</a:t>
            </a:r>
            <a:r>
              <a:rPr lang="ru-RU" sz="1600" dirty="0"/>
              <a:t> на </a:t>
            </a:r>
            <a:r>
              <a:rPr lang="ru-RU" sz="1600" dirty="0" smtClean="0"/>
              <a:t>детей</a:t>
            </a:r>
          </a:p>
          <a:p>
            <a:r>
              <a:rPr lang="ru-RU" sz="1600" b="1" dirty="0" smtClean="0"/>
              <a:t>Программа </a:t>
            </a:r>
            <a:r>
              <a:rPr lang="ru-RU" sz="1600" b="1" dirty="0"/>
              <a:t>семейного капитала</a:t>
            </a:r>
            <a:r>
              <a:rPr lang="ru-RU" sz="1600" dirty="0"/>
              <a:t> (145 300+ семей за 10 лет) </a:t>
            </a:r>
            <a:endParaRPr lang="ru-RU" sz="1600" dirty="0" smtClean="0"/>
          </a:p>
          <a:p>
            <a:r>
              <a:rPr lang="ru-RU" sz="1600" dirty="0" smtClean="0"/>
              <a:t>Субсидии </a:t>
            </a:r>
            <a:r>
              <a:rPr lang="ru-RU" sz="1600" dirty="0"/>
              <a:t>до </a:t>
            </a:r>
            <a:r>
              <a:rPr lang="ru-RU" sz="1600" b="1" dirty="0"/>
              <a:t>20%</a:t>
            </a:r>
            <a:r>
              <a:rPr lang="ru-RU" sz="1600" dirty="0"/>
              <a:t> от суммы кредита при рождении второго ребенка</a:t>
            </a:r>
          </a:p>
          <a:p>
            <a:r>
              <a:rPr lang="ru-RU" sz="1600" dirty="0"/>
              <a:t>Длительные сроки кредитования (</a:t>
            </a:r>
            <a:r>
              <a:rPr lang="ru-RU" sz="1600" b="1" dirty="0"/>
              <a:t>на 20 лет</a:t>
            </a:r>
            <a:r>
              <a:rPr lang="ru-RU" sz="1600" dirty="0" smtClean="0"/>
              <a:t>)</a:t>
            </a:r>
          </a:p>
          <a:p>
            <a:r>
              <a:rPr lang="ru-RU" sz="1600" dirty="0" smtClean="0"/>
              <a:t>Гарантии </a:t>
            </a:r>
            <a:r>
              <a:rPr lang="ru-RU" sz="1600" dirty="0"/>
              <a:t>и </a:t>
            </a:r>
            <a:r>
              <a:rPr lang="ru-RU" sz="1600" dirty="0" smtClean="0"/>
              <a:t>льготы в сфере трудовых отношений </a:t>
            </a:r>
            <a:r>
              <a:rPr lang="ru-RU" sz="1600" dirty="0"/>
              <a:t>и </a:t>
            </a:r>
            <a:r>
              <a:rPr lang="ru-RU" sz="1600" dirty="0" smtClean="0"/>
              <a:t>занятости, социального обеспечения, здравоохранения, образования, налогообложения </a:t>
            </a:r>
            <a:r>
              <a:rPr lang="ru-RU" sz="1600" dirty="0"/>
              <a:t>и др. </a:t>
            </a:r>
          </a:p>
          <a:p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1976" y="232469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0992" y="254358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3351" y="2792893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526642"/>
            <a:ext cx="4536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4450" y="326239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81310" y="3770225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78" y="4077756"/>
            <a:ext cx="146317" cy="1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7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6952</TotalTime>
  <Words>326</Words>
  <Application>Microsoft Office PowerPoint</Application>
  <PresentationFormat>Экран (16:9)</PresentationFormat>
  <Paragraphs>67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Абрамович Людмила Владимировна</cp:lastModifiedBy>
  <cp:revision>408</cp:revision>
  <cp:lastPrinted>2025-05-23T06:01:58Z</cp:lastPrinted>
  <dcterms:created xsi:type="dcterms:W3CDTF">2024-07-24T10:48:12Z</dcterms:created>
  <dcterms:modified xsi:type="dcterms:W3CDTF">2025-06-18T07:13:27Z</dcterms:modified>
</cp:coreProperties>
</file>