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2.xml" ContentType="application/vnd.openxmlformats-officedocument.drawingml.chartshapes+xml"/>
  <Override PartName="/ppt/charts/chart24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623" r:id="rId15"/>
    <p:sldId id="616" r:id="rId16"/>
    <p:sldId id="617" r:id="rId17"/>
    <p:sldId id="618" r:id="rId18"/>
    <p:sldId id="612" r:id="rId19"/>
    <p:sldId id="624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5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Excel27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5014</c:v>
                </c:pt>
                <c:pt idx="1">
                  <c:v>4171</c:v>
                </c:pt>
                <c:pt idx="2">
                  <c:v>2498</c:v>
                </c:pt>
                <c:pt idx="3">
                  <c:v>3299</c:v>
                </c:pt>
                <c:pt idx="4">
                  <c:v>2407</c:v>
                </c:pt>
                <c:pt idx="5">
                  <c:v>2517</c:v>
                </c:pt>
                <c:pt idx="6">
                  <c:v>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0.20032292888829506"/>
                  <c:y val="2.974823194794067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1418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995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195874374210855"/>
                  <c:y val="0.101619859717500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717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 </a:t>
                    </a:r>
                    <a:endParaRPr lang="en-US" b="1" dirty="0">
                      <a:solidFill>
                        <a:schemeClr val="bg1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30%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1418</c:v>
                </c:pt>
                <c:pt idx="1">
                  <c:v>995</c:v>
                </c:pt>
                <c:pt idx="2">
                  <c:v>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462051618547683"/>
          <c:y val="0.81927257352048333"/>
          <c:w val="0.47075896762904634"/>
          <c:h val="7.90817265728385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BD-402F-91F5-18747F348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  <c:pt idx="5">
                  <c:v>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7.4828496169394867E-2"/>
                  <c:y val="8.045613817307746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5567919632511068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1084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7608465067017864"/>
                  <c:y val="-0.4190795326520978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2456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7.511139673068172E-2"/>
                  <c:y val="7.08763807621487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856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8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2666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53%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1"/>
                  <c:y val="7.5956729693180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2348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78940389088380747"/>
          <c:y val="0.25981603630748512"/>
          <c:w val="0.19764682719883123"/>
          <c:h val="0.33586163507817657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Дзержинский</c:v>
                </c:pt>
                <c:pt idx="3">
                  <c:v>Слуцкий</c:v>
                </c:pt>
                <c:pt idx="4">
                  <c:v>Логойский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Копыльский</c:v>
                </c:pt>
                <c:pt idx="8">
                  <c:v>Воложинский</c:v>
                </c:pt>
                <c:pt idx="9">
                  <c:v>Минский</c:v>
                </c:pt>
                <c:pt idx="10">
                  <c:v>Стародорожский</c:v>
                </c:pt>
                <c:pt idx="11">
                  <c:v>Крупский</c:v>
                </c:pt>
                <c:pt idx="12">
                  <c:v>Мядельский</c:v>
                </c:pt>
                <c:pt idx="13">
                  <c:v>Вилейский</c:v>
                </c:pt>
                <c:pt idx="14">
                  <c:v>Любанский</c:v>
                </c:pt>
                <c:pt idx="15">
                  <c:v>Клецкий</c:v>
                </c:pt>
                <c:pt idx="16">
                  <c:v>Узденский</c:v>
                </c:pt>
                <c:pt idx="17">
                  <c:v>Столбцовский</c:v>
                </c:pt>
                <c:pt idx="18">
                  <c:v>Жодино</c:v>
                </c:pt>
                <c:pt idx="19">
                  <c:v>Червенский</c:v>
                </c:pt>
                <c:pt idx="20">
                  <c:v>Березинский</c:v>
                </c:pt>
                <c:pt idx="21">
                  <c:v>Несвижский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46</c:v>
                </c:pt>
                <c:pt idx="1">
                  <c:v>46</c:v>
                </c:pt>
                <c:pt idx="2">
                  <c:v>44</c:v>
                </c:pt>
                <c:pt idx="3">
                  <c:v>34</c:v>
                </c:pt>
                <c:pt idx="4">
                  <c:v>29</c:v>
                </c:pt>
                <c:pt idx="5">
                  <c:v>29</c:v>
                </c:pt>
                <c:pt idx="6">
                  <c:v>29</c:v>
                </c:pt>
                <c:pt idx="7">
                  <c:v>24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9</c:v>
                </c:pt>
                <c:pt idx="17">
                  <c:v>8</c:v>
                </c:pt>
                <c:pt idx="18">
                  <c:v>7</c:v>
                </c:pt>
                <c:pt idx="19">
                  <c:v>6</c:v>
                </c:pt>
                <c:pt idx="20">
                  <c:v>4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7183671653741786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8275084889014099E-2"/>
                  <c:y val="-4.2632039144090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696475437790068E-2"/>
                  <c:y val="-5.9973317654132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1956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(62%)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1534289211767803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5034458150184385E-2"/>
                  <c:y val="-4.64253518909779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3692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C0-45C6-9039-E327F4B0BACC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C0-45C6-9039-E327F4B0BA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2C0-45C6-9039-E327F4B0BACC}"/>
              </c:ext>
            </c:extLst>
          </c:dPt>
          <c:dLbls>
            <c:dLbl>
              <c:idx val="0"/>
              <c:layout>
                <c:manualLayout>
                  <c:x val="4.6079278933652053E-2"/>
                  <c:y val="-5.92706415268804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2806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(76%)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C0-45C6-9039-E327F4B0BACC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C0-45C6-9039-E327F4B0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Гомельская</c:v>
                </c:pt>
                <c:pt idx="2">
                  <c:v>Витебская</c:v>
                </c:pt>
                <c:pt idx="3">
                  <c:v>Гродненская</c:v>
                </c:pt>
                <c:pt idx="4">
                  <c:v>Брестская</c:v>
                </c:pt>
                <c:pt idx="5">
                  <c:v>г. Минск</c:v>
                </c:pt>
                <c:pt idx="6">
                  <c:v>Могилевская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404</c:v>
                </c:pt>
                <c:pt idx="1">
                  <c:v>320</c:v>
                </c:pt>
                <c:pt idx="2">
                  <c:v>297</c:v>
                </c:pt>
                <c:pt idx="3">
                  <c:v>272</c:v>
                </c:pt>
                <c:pt idx="4">
                  <c:v>246</c:v>
                </c:pt>
                <c:pt idx="5">
                  <c:v>227</c:v>
                </c:pt>
                <c:pt idx="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1951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1783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22 784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10 776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0507609588094469E-2"/>
                  <c:y val="-0.112575851015076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232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(81%)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752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6375353348697308E-3"/>
                  <c:y val="-8.41775643571260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/>
                      <a:t>196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44090488914596"/>
                      <c:h val="8.57505027779148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5.3374059733127505E-2"/>
                  <c:y val="-2.408055211208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68224353291114"/>
                      <c:h val="5.50783760816754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9697754228381505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1240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6796798068467258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lt1">
                  <a:shade val="95000"/>
                  <a:satMod val="10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C9A-4937-AE37-D72F45031CB6}"/>
              </c:ext>
            </c:extLst>
          </c:dPt>
          <c:dPt>
            <c:idx val="1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9A-4937-AE37-D72F45031CB6}"/>
              </c:ext>
            </c:extLst>
          </c:dPt>
          <c:dLbls>
            <c:dLbl>
              <c:idx val="0"/>
              <c:layout>
                <c:manualLayout>
                  <c:x val="6.8354091510707329E-2"/>
                  <c:y val="-4.20757270321195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64,4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9A-4937-AE37-D72F45031CB6}"/>
                </c:ext>
              </c:extLst>
            </c:dLbl>
            <c:dLbl>
              <c:idx val="1"/>
              <c:layout>
                <c:manualLayout>
                  <c:x val="4.5809409791319942E-2"/>
                  <c:y val="-3.8313649034544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65,7</a:t>
                    </a: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9A-4937-AE37-D72F45031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45200</c:v>
                </c:pt>
                <c:pt idx="1">
                  <c:v>45566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A-4937-AE37-D72F45031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48"/>
        <c:shape val="box"/>
        <c:axId val="103273216"/>
        <c:axId val="103274752"/>
        <c:axId val="0"/>
      </c:bar3DChart>
      <c:dateAx>
        <c:axId val="1032732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3274752"/>
        <c:crosses val="autoZero"/>
        <c:auto val="1"/>
        <c:lblOffset val="100"/>
        <c:baseTimeUnit val="years"/>
      </c:dateAx>
      <c:valAx>
        <c:axId val="103274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0327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479</c:v>
                </c:pt>
                <c:pt idx="1">
                  <c:v>2668</c:v>
                </c:pt>
                <c:pt idx="2">
                  <c:v>1016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5-4467-BDD6-2C336A3BD2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370</c:v>
                </c:pt>
                <c:pt idx="1">
                  <c:v>3205</c:v>
                </c:pt>
                <c:pt idx="2">
                  <c:v>1137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B5-4467-BDD6-2C336A3BD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835968"/>
        <c:axId val="196846336"/>
      </c:barChart>
      <c:catAx>
        <c:axId val="19683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6846336"/>
        <c:crosses val="autoZero"/>
        <c:auto val="1"/>
        <c:lblAlgn val="ctr"/>
        <c:lblOffset val="100"/>
        <c:noMultiLvlLbl val="0"/>
      </c:catAx>
      <c:valAx>
        <c:axId val="196846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6835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464234403774688"/>
                  <c:y val="-0.127546781944599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636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15,3%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17,1%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dLbl>
              <c:idx val="3"/>
              <c:layout>
                <c:manualLayout>
                  <c:x val="3.4244260264460653E-2"/>
                  <c:y val="0.1025704163773897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152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3,65%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E6-4719-B538-7A31B2C03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  <c:pt idx="3">
                  <c:v>Проживают за пределами Республики Беларусь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2094</c:v>
                </c:pt>
                <c:pt idx="1">
                  <c:v>636</c:v>
                </c:pt>
                <c:pt idx="2">
                  <c:v>759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186602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30528"/>
        <c:axId val="84232064"/>
        <c:axId val="0"/>
      </c:bar3DChart>
      <c:catAx>
        <c:axId val="842305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4232064"/>
        <c:crosses val="autoZero"/>
        <c:auto val="1"/>
        <c:lblAlgn val="ctr"/>
        <c:lblOffset val="100"/>
        <c:noMultiLvlLbl val="0"/>
      </c:catAx>
      <c:valAx>
        <c:axId val="8423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8423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3E-2"/>
          <c:y val="0.85151149635368506"/>
          <c:w val="0.94474426676605827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20200094692E-2"/>
          <c:y val="3.3708198184741273E-2"/>
          <c:w val="0.92712300943302883"/>
          <c:h val="0.5103797215254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layout>
                <c:manualLayout>
                  <c:x val="0"/>
                  <c:y val="-1.872677676930070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Слуцкий</c:v>
                </c:pt>
                <c:pt idx="3">
                  <c:v>Молодечненский</c:v>
                </c:pt>
                <c:pt idx="4">
                  <c:v>Минский</c:v>
                </c:pt>
                <c:pt idx="5">
                  <c:v>Дзержинский</c:v>
                </c:pt>
                <c:pt idx="6">
                  <c:v>Жодино</c:v>
                </c:pt>
                <c:pt idx="7">
                  <c:v>Смолевичский</c:v>
                </c:pt>
                <c:pt idx="8">
                  <c:v>Столбцовский</c:v>
                </c:pt>
                <c:pt idx="9">
                  <c:v>Крупский</c:v>
                </c:pt>
                <c:pt idx="10">
                  <c:v>Вилейский</c:v>
                </c:pt>
                <c:pt idx="11">
                  <c:v>Любанский</c:v>
                </c:pt>
                <c:pt idx="12">
                  <c:v>Воложинский</c:v>
                </c:pt>
                <c:pt idx="13">
                  <c:v>Пуховичский</c:v>
                </c:pt>
                <c:pt idx="14">
                  <c:v>Червенский</c:v>
                </c:pt>
                <c:pt idx="15">
                  <c:v>Стародорожский</c:v>
                </c:pt>
                <c:pt idx="16">
                  <c:v>Мядельский</c:v>
                </c:pt>
                <c:pt idx="17">
                  <c:v>Копыльский</c:v>
                </c:pt>
                <c:pt idx="18">
                  <c:v>Логойский</c:v>
                </c:pt>
                <c:pt idx="19">
                  <c:v>Клецкий</c:v>
                </c:pt>
                <c:pt idx="20">
                  <c:v>Березинский</c:v>
                </c:pt>
                <c:pt idx="21">
                  <c:v>Узденский</c:v>
                </c:pt>
                <c:pt idx="22">
                  <c:v>Несвижский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609</c:v>
                </c:pt>
                <c:pt idx="1">
                  <c:v>496</c:v>
                </c:pt>
                <c:pt idx="2">
                  <c:v>396</c:v>
                </c:pt>
                <c:pt idx="3">
                  <c:v>386</c:v>
                </c:pt>
                <c:pt idx="4">
                  <c:v>300</c:v>
                </c:pt>
                <c:pt idx="5">
                  <c:v>284</c:v>
                </c:pt>
                <c:pt idx="6">
                  <c:v>253</c:v>
                </c:pt>
                <c:pt idx="7">
                  <c:v>211</c:v>
                </c:pt>
                <c:pt idx="8">
                  <c:v>182</c:v>
                </c:pt>
                <c:pt idx="9">
                  <c:v>175</c:v>
                </c:pt>
                <c:pt idx="10">
                  <c:v>172</c:v>
                </c:pt>
                <c:pt idx="11">
                  <c:v>165</c:v>
                </c:pt>
                <c:pt idx="12">
                  <c:v>152</c:v>
                </c:pt>
                <c:pt idx="13">
                  <c:v>152</c:v>
                </c:pt>
                <c:pt idx="14">
                  <c:v>149</c:v>
                </c:pt>
                <c:pt idx="15">
                  <c:v>145</c:v>
                </c:pt>
                <c:pt idx="16">
                  <c:v>140</c:v>
                </c:pt>
                <c:pt idx="17">
                  <c:v>120</c:v>
                </c:pt>
                <c:pt idx="18">
                  <c:v>118</c:v>
                </c:pt>
                <c:pt idx="19">
                  <c:v>113</c:v>
                </c:pt>
                <c:pt idx="20">
                  <c:v>91</c:v>
                </c:pt>
                <c:pt idx="21">
                  <c:v>78</c:v>
                </c:pt>
                <c:pt idx="22">
                  <c:v>73</c:v>
                </c:pt>
                <c:pt idx="23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98016"/>
        <c:axId val="128599552"/>
      </c:barChart>
      <c:catAx>
        <c:axId val="12859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8599552"/>
        <c:crosses val="autoZero"/>
        <c:auto val="1"/>
        <c:lblAlgn val="ctr"/>
        <c:lblOffset val="100"/>
        <c:noMultiLvlLbl val="0"/>
      </c:catAx>
      <c:valAx>
        <c:axId val="128599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859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dLbl>
              <c:idx val="0"/>
              <c:layout>
                <c:manualLayout>
                  <c:x val="3.1338373119860694E-2"/>
                  <c:y val="-7.514667417444692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6364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3.0609545719393616E-2"/>
                  <c:y val="-7.77680673850797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6790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invertIfNegative val="0"/>
          <c:dLbls>
            <c:dLbl>
              <c:idx val="0"/>
              <c:layout>
                <c:manualLayout>
                  <c:x val="3.2067114441740291E-2"/>
                  <c:y val="-0.11272011446612756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28%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4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1833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27%   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364544"/>
        <c:axId val="128366080"/>
        <c:axId val="0"/>
      </c:bar3DChart>
      <c:catAx>
        <c:axId val="1283645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8366080"/>
        <c:crosses val="autoZero"/>
        <c:auto val="1"/>
        <c:lblAlgn val="ctr"/>
        <c:lblOffset val="100"/>
        <c:noMultiLvlLbl val="0"/>
      </c:catAx>
      <c:valAx>
        <c:axId val="128366080"/>
        <c:scaling>
          <c:orientation val="minMax"/>
        </c:scaling>
        <c:delete val="1"/>
        <c:axPos val="l"/>
        <c:majorGridlines/>
        <c:numFmt formatCode="0_ ;\-0\ " sourceLinked="1"/>
        <c:majorTickMark val="out"/>
        <c:minorTickMark val="none"/>
        <c:tickLblPos val="nextTo"/>
        <c:crossAx val="128364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2366161811648E-2"/>
          <c:y val="0.26873800542746512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E1-40C1-B986-FA8FF3888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9 месяцев 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5252</c:v>
                </c:pt>
                <c:pt idx="5">
                  <c:v>4050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85999497799314E-2"/>
          <c:y val="9.8136094930389425E-2"/>
          <c:w val="0.42225420916098461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206429891535855"/>
                  <c:y val="7.7106931731020262E-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2238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(44,6%)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7.6579143338669747E-2"/>
                  <c:y val="-0.19393561617196015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1882 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(37,5%)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5"/>
                  <c:y val="0.102809242308027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1057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4.9506219578849167E-2"/>
                  <c:y val="0.12150164783639716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366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(7,3%)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dLbl>
              <c:idx val="4"/>
              <c:layout>
                <c:manualLayout>
                  <c:x val="1.3127853143771958E-2"/>
                  <c:y val="0.12150183181857738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fld id="{F35C56EF-3E5C-40CF-8668-0A5B7CBB0E28}" type="VALUE">
                      <a:rPr lang="en-US" sz="1400" smtClean="0"/>
                      <a:pPr>
                        <a:defRPr sz="1400" b="1" i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1400" dirty="0"/>
                      <a:t>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dirty="0"/>
                      <a:t>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C-4438-9864-6A30EFFDF2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Потребление родителями алокогольных напитков</c:v>
                </c:pt>
                <c:pt idx="1">
                  <c:v>Привлечение родителей к ответственности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  <c:pt idx="4">
                  <c:v>Родители не работают более трех месяцев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2238</c:v>
                </c:pt>
                <c:pt idx="1">
                  <c:v>1882</c:v>
                </c:pt>
                <c:pt idx="2">
                  <c:v>1057</c:v>
                </c:pt>
                <c:pt idx="3">
                  <c:v>366</c:v>
                </c:pt>
                <c:pt idx="4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51474493072341"/>
          <c:y val="9.2711564328725363E-2"/>
          <c:w val="0.3872840720119598"/>
          <c:h val="0.9072884356712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1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09.02.2024</a:t>
          </a:r>
        </a:p>
        <a:p>
          <a:pPr algn="ctr"/>
          <a:r>
            <a:rPr lang="ru-RU" sz="2000" dirty="0"/>
            <a:t>15.05.2024</a:t>
          </a:r>
        </a:p>
        <a:p>
          <a:pPr algn="ctr"/>
          <a:r>
            <a:rPr lang="ru-RU" sz="2000" dirty="0"/>
            <a:t>12.06.2024</a:t>
          </a:r>
        </a:p>
        <a:p>
          <a:pPr algn="ctr"/>
          <a:r>
            <a:rPr lang="ru-RU" sz="2000" dirty="0"/>
            <a:t>10.12.2024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  <a:p>
          <a:pPr algn="ctr"/>
          <a:r>
            <a:rPr lang="ru-RU" sz="2000" dirty="0"/>
            <a:t>Ноябрь 2024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3784" custLinFactNeighborY="-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 custT="1"/>
      <dgm:spPr>
        <a:solidFill>
          <a:srgbClr val="0E620A"/>
        </a:solidFill>
      </dgm:spPr>
      <dgm:t>
        <a:bodyPr/>
        <a:lstStyle/>
        <a:p>
          <a:r>
            <a:rPr lang="ru-RU" sz="2000" b="0" dirty="0"/>
            <a:t>Еженедельный мониторинг условий проживания и воспитания детей, находящихся в СОП</a:t>
          </a:r>
          <a:endParaRPr lang="ru-RU" sz="2000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0E620A"/>
        </a:solidFill>
      </dgm:spPr>
      <dgm:t>
        <a:bodyPr/>
        <a:lstStyle/>
        <a:p>
          <a:r>
            <a:rPr lang="ru-RU" dirty="0"/>
            <a:t>Введение ставок педагогов социальных </a:t>
          </a:r>
          <a:br>
            <a:rPr lang="ru-RU" dirty="0"/>
          </a:br>
          <a:r>
            <a:rPr lang="ru-RU" dirty="0"/>
            <a:t>в учреждениях дошкольного образования</a:t>
          </a:r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0E620A"/>
        </a:solidFill>
      </dgm:spPr>
      <dgm:t>
        <a:bodyPr/>
        <a:lstStyle/>
        <a:p>
          <a:r>
            <a:rPr lang="ru-RU"/>
            <a:t>Мероприятия, </a:t>
          </a:r>
          <a:r>
            <a:rPr lang="ru-RU" dirty="0"/>
            <a:t>направленные на повышение престижа семьи, материнства и отцовства </a:t>
          </a:r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b="0" dirty="0"/>
            <a:t>Функционирование линии доверия </a:t>
          </a:r>
          <a:br>
            <a:rPr lang="ru-RU" sz="2000" b="0" dirty="0"/>
          </a:br>
          <a:r>
            <a:rPr lang="ru-RU" sz="2000" b="0" dirty="0"/>
            <a:t>«Мы вместе в ответе за наших детей» </a:t>
          </a:r>
        </a:p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48FA9A5C-9F4A-4F4C-AFE4-5D02666C0419}">
      <dgm:prSet/>
      <dgm:spPr/>
      <dgm:t>
        <a:bodyPr/>
        <a:lstStyle/>
        <a:p>
          <a:endParaRPr lang="ru-RU" sz="3600" dirty="0"/>
        </a:p>
      </dgm:t>
    </dgm:pt>
    <dgm:pt modelId="{665753E8-C1A7-4CE3-9467-7654F80C1E12}" type="parTrans" cxnId="{A0398506-E9EF-4CE4-8D70-035CEEF4236F}">
      <dgm:prSet/>
      <dgm:spPr/>
      <dgm:t>
        <a:bodyPr/>
        <a:lstStyle/>
        <a:p>
          <a:endParaRPr lang="ru-RU"/>
        </a:p>
      </dgm:t>
    </dgm:pt>
    <dgm:pt modelId="{1C11FBF4-205F-4015-9F2B-A6868A5A365B}" type="sibTrans" cxnId="{A0398506-E9EF-4CE4-8D70-035CEEF4236F}">
      <dgm:prSet/>
      <dgm:spPr/>
      <dgm:t>
        <a:bodyPr/>
        <a:lstStyle/>
        <a:p>
          <a:endParaRPr lang="ru-RU"/>
        </a:p>
      </dgm:t>
    </dgm:pt>
    <dgm:pt modelId="{DE0CECDE-C5A9-49EA-A051-51D7895BC2A4}">
      <dgm:prSet/>
      <dgm:spPr>
        <a:solidFill>
          <a:srgbClr val="0E620A"/>
        </a:solidFill>
      </dgm:spPr>
      <dgm:t>
        <a:bodyPr/>
        <a:lstStyle/>
        <a:p>
          <a:r>
            <a:rPr lang="ru-RU" dirty="0"/>
            <a:t>Контроль за многодетными семьями, </a:t>
          </a:r>
          <a:br>
            <a:rPr lang="ru-RU" dirty="0"/>
          </a:br>
          <a:r>
            <a:rPr lang="ru-RU" dirty="0"/>
            <a:t>за использованием государственных пособий</a:t>
          </a:r>
        </a:p>
      </dgm:t>
    </dgm:pt>
    <dgm:pt modelId="{12DC33DF-6687-491D-B9BA-D8E92E1B9C41}" type="parTrans" cxnId="{5FA1275D-1E33-433E-89F2-0C9B1941FDBA}">
      <dgm:prSet/>
      <dgm:spPr/>
      <dgm:t>
        <a:bodyPr/>
        <a:lstStyle/>
        <a:p>
          <a:endParaRPr lang="ru-RU"/>
        </a:p>
      </dgm:t>
    </dgm:pt>
    <dgm:pt modelId="{1E9FE3FD-73E0-411B-85D3-A0052C4CDAF6}" type="sibTrans" cxnId="{5FA1275D-1E33-433E-89F2-0C9B1941FDBA}">
      <dgm:prSet/>
      <dgm:spPr/>
      <dgm:t>
        <a:bodyPr/>
        <a:lstStyle/>
        <a:p>
          <a:endParaRPr lang="ru-RU"/>
        </a:p>
      </dgm:t>
    </dgm:pt>
    <dgm:pt modelId="{F85AC96C-FB5E-4443-A36A-551DD110644D}" type="pres">
      <dgm:prSet presAssocID="{F379877F-E8AF-49EC-8615-C23DE2AAF04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E6AAC3-2F8E-43CE-A8FF-73AC157EC557}" type="pres">
      <dgm:prSet presAssocID="{3D622693-CD5A-4FF4-A0B4-DAA0DEAA6B6C}" presName="composite" presStyleCnt="0"/>
      <dgm:spPr/>
    </dgm:pt>
    <dgm:pt modelId="{EEDB3795-BE49-4AE0-9161-477515F429B9}" type="pres">
      <dgm:prSet presAssocID="{3D622693-CD5A-4FF4-A0B4-DAA0DEAA6B6C}" presName="imgShp" presStyleLbl="fgImgPlace1" presStyleIdx="0" presStyleCnt="5"/>
      <dgm:spPr>
        <a:solidFill>
          <a:schemeClr val="accent3">
            <a:lumMod val="60000"/>
            <a:lumOff val="40000"/>
          </a:schemeClr>
        </a:solidFill>
      </dgm:spPr>
    </dgm:pt>
    <dgm:pt modelId="{89AF23A6-0A1D-4543-A1B8-CD6363CCCF24}" type="pres">
      <dgm:prSet presAssocID="{3D622693-CD5A-4FF4-A0B4-DAA0DEAA6B6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2408A-392C-46AF-B502-1405F4272C14}" type="pres">
      <dgm:prSet presAssocID="{B7703BB0-22BF-4333-9B23-FB6BCB9F7B81}" presName="spacing" presStyleCnt="0"/>
      <dgm:spPr/>
    </dgm:pt>
    <dgm:pt modelId="{5B47C950-AD98-4386-BFA7-AE1ADFEF91F1}" type="pres">
      <dgm:prSet presAssocID="{402D8F51-9BD5-4FE0-AF57-DE95EF2BF9FE}" presName="composite" presStyleCnt="0"/>
      <dgm:spPr/>
    </dgm:pt>
    <dgm:pt modelId="{A4E24675-B371-41DE-A955-14333241C69C}" type="pres">
      <dgm:prSet presAssocID="{402D8F51-9BD5-4FE0-AF57-DE95EF2BF9FE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6953CD25-7D3B-471C-ACA6-9DDD934A87C8}" type="pres">
      <dgm:prSet presAssocID="{402D8F51-9BD5-4FE0-AF57-DE95EF2BF9F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BD4D4-2076-4300-998A-B7E3E379D10A}" type="pres">
      <dgm:prSet presAssocID="{C627F89D-DB22-40EC-B225-CE8ED25ED166}" presName="spacing" presStyleCnt="0"/>
      <dgm:spPr/>
    </dgm:pt>
    <dgm:pt modelId="{9AF7B393-42E3-4574-BCC1-D0BB0F4B7343}" type="pres">
      <dgm:prSet presAssocID="{DE0CECDE-C5A9-49EA-A051-51D7895BC2A4}" presName="composite" presStyleCnt="0"/>
      <dgm:spPr/>
    </dgm:pt>
    <dgm:pt modelId="{871F087E-C7EA-4093-AB11-8365CEAE7B16}" type="pres">
      <dgm:prSet presAssocID="{DE0CECDE-C5A9-49EA-A051-51D7895BC2A4}" presName="imgShp" presStyleLbl="fgImgPlace1" presStyleIdx="2" presStyleCnt="5"/>
      <dgm:spPr>
        <a:solidFill>
          <a:schemeClr val="accent3">
            <a:lumMod val="60000"/>
            <a:lumOff val="40000"/>
          </a:schemeClr>
        </a:solidFill>
      </dgm:spPr>
    </dgm:pt>
    <dgm:pt modelId="{6957C2CC-8A62-494D-9A40-88962482B58C}" type="pres">
      <dgm:prSet presAssocID="{DE0CECDE-C5A9-49EA-A051-51D7895BC2A4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22D31-DD85-44E2-AEBF-5E11CD3DA55A}" type="pres">
      <dgm:prSet presAssocID="{1E9FE3FD-73E0-411B-85D3-A0052C4CDAF6}" presName="spacing" presStyleCnt="0"/>
      <dgm:spPr/>
    </dgm:pt>
    <dgm:pt modelId="{D2D13829-34D4-4AA5-9A5F-785B8D3AD742}" type="pres">
      <dgm:prSet presAssocID="{B51AAAB0-4DC9-4D37-BA42-0767F3647E03}" presName="composite" presStyleCnt="0"/>
      <dgm:spPr/>
    </dgm:pt>
    <dgm:pt modelId="{054BA526-F741-4322-B9A7-D49F77FDAC50}" type="pres">
      <dgm:prSet presAssocID="{B51AAAB0-4DC9-4D37-BA42-0767F3647E03}" presName="imgShp" presStyleLbl="f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4092E57C-B00F-40C2-9103-2B19184E0864}" type="pres">
      <dgm:prSet presAssocID="{B51AAAB0-4DC9-4D37-BA42-0767F3647E0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D63C1-4208-4526-B71B-042857CA1C27}" type="pres">
      <dgm:prSet presAssocID="{8A939491-D2A5-48DE-AB0D-11E8CD3F2B75}" presName="spacing" presStyleCnt="0"/>
      <dgm:spPr/>
    </dgm:pt>
    <dgm:pt modelId="{C11B5914-8E40-40B4-B32C-836B17499189}" type="pres">
      <dgm:prSet presAssocID="{3C1F6000-F72D-4416-A63F-D4BD2A35AF77}" presName="composite" presStyleCnt="0"/>
      <dgm:spPr/>
    </dgm:pt>
    <dgm:pt modelId="{019A3E4D-0444-49B9-83D3-E092DF01DA53}" type="pres">
      <dgm:prSet presAssocID="{3C1F6000-F72D-4416-A63F-D4BD2A35AF77}" presName="imgShp" presStyleLbl="fgImgPlace1" presStyleIdx="4" presStyleCnt="5"/>
      <dgm:spPr>
        <a:solidFill>
          <a:schemeClr val="accent3">
            <a:lumMod val="60000"/>
            <a:lumOff val="40000"/>
          </a:schemeClr>
        </a:solidFill>
      </dgm:spPr>
    </dgm:pt>
    <dgm:pt modelId="{CB7B765C-AC15-4E0D-8041-2C6FAC29584E}" type="pres">
      <dgm:prSet presAssocID="{3C1F6000-F72D-4416-A63F-D4BD2A35AF7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A0B92-ADBA-465E-A897-A356B68E1794}" type="presOf" srcId="{DE0CECDE-C5A9-49EA-A051-51D7895BC2A4}" destId="{6957C2CC-8A62-494D-9A40-88962482B58C}" srcOrd="0" destOrd="0" presId="urn:microsoft.com/office/officeart/2005/8/layout/vList3"/>
    <dgm:cxn modelId="{FF40D593-CC6E-4FC4-95CB-AC976333FD7F}" srcId="{F379877F-E8AF-49EC-8615-C23DE2AAF04A}" destId="{3C1F6000-F72D-4416-A63F-D4BD2A35AF77}" srcOrd="4" destOrd="0" parTransId="{965485F8-ECA0-4B68-B2E0-FA71F4489AE7}" sibTransId="{DA5BBD7E-B8D0-456B-8F04-F81D0037D9C0}"/>
    <dgm:cxn modelId="{F36C84E9-1C63-4139-A119-D9BA1F58689D}" type="presOf" srcId="{48FA9A5C-9F4A-4F4C-AFE4-5D02666C0419}" destId="{6953CD25-7D3B-471C-ACA6-9DDD934A87C8}" srcOrd="0" destOrd="1" presId="urn:microsoft.com/office/officeart/2005/8/layout/vList3"/>
    <dgm:cxn modelId="{C030DB44-5CEA-4A08-A4E6-571423A2668C}" type="presOf" srcId="{3D622693-CD5A-4FF4-A0B4-DAA0DEAA6B6C}" destId="{89AF23A6-0A1D-4543-A1B8-CD6363CCCF24}" srcOrd="0" destOrd="0" presId="urn:microsoft.com/office/officeart/2005/8/layout/vList3"/>
    <dgm:cxn modelId="{CE077DCB-714E-4C9E-BA35-BC5159A53288}" type="presOf" srcId="{F379877F-E8AF-49EC-8615-C23DE2AAF04A}" destId="{F85AC96C-FB5E-4443-A36A-551DD110644D}" srcOrd="0" destOrd="0" presId="urn:microsoft.com/office/officeart/2005/8/layout/vList3"/>
    <dgm:cxn modelId="{69AF3122-CEBB-48A8-BE6D-B56B5C3846DE}" srcId="{F379877F-E8AF-49EC-8615-C23DE2AAF04A}" destId="{B51AAAB0-4DC9-4D37-BA42-0767F3647E03}" srcOrd="3" destOrd="0" parTransId="{D693919B-BECB-4831-85B0-3698A72B58E9}" sibTransId="{8A939491-D2A5-48DE-AB0D-11E8CD3F2B75}"/>
    <dgm:cxn modelId="{9B58CF9A-E458-48E8-A6D3-650A6B849E20}" type="presOf" srcId="{402D8F51-9BD5-4FE0-AF57-DE95EF2BF9FE}" destId="{6953CD25-7D3B-471C-ACA6-9DDD934A87C8}" srcOrd="0" destOrd="0" presId="urn:microsoft.com/office/officeart/2005/8/layout/vList3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A0398506-E9EF-4CE4-8D70-035CEEF4236F}" srcId="{402D8F51-9BD5-4FE0-AF57-DE95EF2BF9FE}" destId="{48FA9A5C-9F4A-4F4C-AFE4-5D02666C0419}" srcOrd="0" destOrd="0" parTransId="{665753E8-C1A7-4CE3-9467-7654F80C1E12}" sibTransId="{1C11FBF4-205F-4015-9F2B-A6868A5A365B}"/>
    <dgm:cxn modelId="{AC2AE0D9-B855-48FA-9BEF-D58C70DEDF0A}" type="presOf" srcId="{3C1F6000-F72D-4416-A63F-D4BD2A35AF77}" destId="{CB7B765C-AC15-4E0D-8041-2C6FAC29584E}" srcOrd="0" destOrd="0" presId="urn:microsoft.com/office/officeart/2005/8/layout/vList3"/>
    <dgm:cxn modelId="{5FA1275D-1E33-433E-89F2-0C9B1941FDBA}" srcId="{F379877F-E8AF-49EC-8615-C23DE2AAF04A}" destId="{DE0CECDE-C5A9-49EA-A051-51D7895BC2A4}" srcOrd="2" destOrd="0" parTransId="{12DC33DF-6687-491D-B9BA-D8E92E1B9C41}" sibTransId="{1E9FE3FD-73E0-411B-85D3-A0052C4CDAF6}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F7505A9B-FA13-4B95-892B-8BB5E2584381}" type="presOf" srcId="{B51AAAB0-4DC9-4D37-BA42-0767F3647E03}" destId="{4092E57C-B00F-40C2-9103-2B19184E0864}" srcOrd="0" destOrd="0" presId="urn:microsoft.com/office/officeart/2005/8/layout/vList3"/>
    <dgm:cxn modelId="{938CD089-6E1D-4706-9DEE-7609FEC385A5}" type="presParOf" srcId="{F85AC96C-FB5E-4443-A36A-551DD110644D}" destId="{8BE6AAC3-2F8E-43CE-A8FF-73AC157EC557}" srcOrd="0" destOrd="0" presId="urn:microsoft.com/office/officeart/2005/8/layout/vList3"/>
    <dgm:cxn modelId="{C16DB195-F84E-43FC-A2B3-166076BF5DC6}" type="presParOf" srcId="{8BE6AAC3-2F8E-43CE-A8FF-73AC157EC557}" destId="{EEDB3795-BE49-4AE0-9161-477515F429B9}" srcOrd="0" destOrd="0" presId="urn:microsoft.com/office/officeart/2005/8/layout/vList3"/>
    <dgm:cxn modelId="{5A801C91-0F0F-4335-BC92-1618E25D38EE}" type="presParOf" srcId="{8BE6AAC3-2F8E-43CE-A8FF-73AC157EC557}" destId="{89AF23A6-0A1D-4543-A1B8-CD6363CCCF24}" srcOrd="1" destOrd="0" presId="urn:microsoft.com/office/officeart/2005/8/layout/vList3"/>
    <dgm:cxn modelId="{BE78BCAE-E685-458B-B0BD-802C5EF889B2}" type="presParOf" srcId="{F85AC96C-FB5E-4443-A36A-551DD110644D}" destId="{A752408A-392C-46AF-B502-1405F4272C14}" srcOrd="1" destOrd="0" presId="urn:microsoft.com/office/officeart/2005/8/layout/vList3"/>
    <dgm:cxn modelId="{6CB5E1B2-F87B-48FF-9353-13A062D68102}" type="presParOf" srcId="{F85AC96C-FB5E-4443-A36A-551DD110644D}" destId="{5B47C950-AD98-4386-BFA7-AE1ADFEF91F1}" srcOrd="2" destOrd="0" presId="urn:microsoft.com/office/officeart/2005/8/layout/vList3"/>
    <dgm:cxn modelId="{49708BA3-7FE7-4C90-A626-C361F3605E97}" type="presParOf" srcId="{5B47C950-AD98-4386-BFA7-AE1ADFEF91F1}" destId="{A4E24675-B371-41DE-A955-14333241C69C}" srcOrd="0" destOrd="0" presId="urn:microsoft.com/office/officeart/2005/8/layout/vList3"/>
    <dgm:cxn modelId="{9E6E7926-5A32-42A7-BF43-A1D0E6B0A8B1}" type="presParOf" srcId="{5B47C950-AD98-4386-BFA7-AE1ADFEF91F1}" destId="{6953CD25-7D3B-471C-ACA6-9DDD934A87C8}" srcOrd="1" destOrd="0" presId="urn:microsoft.com/office/officeart/2005/8/layout/vList3"/>
    <dgm:cxn modelId="{77459EBD-DC32-4F3D-B39D-C5CE1AC5FC0D}" type="presParOf" srcId="{F85AC96C-FB5E-4443-A36A-551DD110644D}" destId="{B13BD4D4-2076-4300-998A-B7E3E379D10A}" srcOrd="3" destOrd="0" presId="urn:microsoft.com/office/officeart/2005/8/layout/vList3"/>
    <dgm:cxn modelId="{485F0AF1-A7E5-43F5-87BE-94C0A17EC57C}" type="presParOf" srcId="{F85AC96C-FB5E-4443-A36A-551DD110644D}" destId="{9AF7B393-42E3-4574-BCC1-D0BB0F4B7343}" srcOrd="4" destOrd="0" presId="urn:microsoft.com/office/officeart/2005/8/layout/vList3"/>
    <dgm:cxn modelId="{662A4A7A-7F55-4EB4-9403-183614A8F442}" type="presParOf" srcId="{9AF7B393-42E3-4574-BCC1-D0BB0F4B7343}" destId="{871F087E-C7EA-4093-AB11-8365CEAE7B16}" srcOrd="0" destOrd="0" presId="urn:microsoft.com/office/officeart/2005/8/layout/vList3"/>
    <dgm:cxn modelId="{C41DF6AB-CF27-4CD6-A1B4-D440BAEF54E1}" type="presParOf" srcId="{9AF7B393-42E3-4574-BCC1-D0BB0F4B7343}" destId="{6957C2CC-8A62-494D-9A40-88962482B58C}" srcOrd="1" destOrd="0" presId="urn:microsoft.com/office/officeart/2005/8/layout/vList3"/>
    <dgm:cxn modelId="{3C9C8DC8-D8A0-4A8B-A168-58EA811051F7}" type="presParOf" srcId="{F85AC96C-FB5E-4443-A36A-551DD110644D}" destId="{D2822D31-DD85-44E2-AEBF-5E11CD3DA55A}" srcOrd="5" destOrd="0" presId="urn:microsoft.com/office/officeart/2005/8/layout/vList3"/>
    <dgm:cxn modelId="{886B03EE-D336-414F-B8AD-B3CCCE3A1A39}" type="presParOf" srcId="{F85AC96C-FB5E-4443-A36A-551DD110644D}" destId="{D2D13829-34D4-4AA5-9A5F-785B8D3AD742}" srcOrd="6" destOrd="0" presId="urn:microsoft.com/office/officeart/2005/8/layout/vList3"/>
    <dgm:cxn modelId="{9F7F2523-C5B0-451B-9755-4FBFE169AD7A}" type="presParOf" srcId="{D2D13829-34D4-4AA5-9A5F-785B8D3AD742}" destId="{054BA526-F741-4322-B9A7-D49F77FDAC50}" srcOrd="0" destOrd="0" presId="urn:microsoft.com/office/officeart/2005/8/layout/vList3"/>
    <dgm:cxn modelId="{90B85AFE-432C-44AC-A14A-74730CE3121A}" type="presParOf" srcId="{D2D13829-34D4-4AA5-9A5F-785B8D3AD742}" destId="{4092E57C-B00F-40C2-9103-2B19184E0864}" srcOrd="1" destOrd="0" presId="urn:microsoft.com/office/officeart/2005/8/layout/vList3"/>
    <dgm:cxn modelId="{5432C3D4-766B-4997-BB6D-7538BEBF4966}" type="presParOf" srcId="{F85AC96C-FB5E-4443-A36A-551DD110644D}" destId="{007D63C1-4208-4526-B71B-042857CA1C27}" srcOrd="7" destOrd="0" presId="urn:microsoft.com/office/officeart/2005/8/layout/vList3"/>
    <dgm:cxn modelId="{A98A3021-9C13-4B52-9C2D-4AAB6938700C}" type="presParOf" srcId="{F85AC96C-FB5E-4443-A36A-551DD110644D}" destId="{C11B5914-8E40-40B4-B32C-836B17499189}" srcOrd="8" destOrd="0" presId="urn:microsoft.com/office/officeart/2005/8/layout/vList3"/>
    <dgm:cxn modelId="{5F6122F3-2ED8-4F37-B48C-B1746E29D0CF}" type="presParOf" srcId="{C11B5914-8E40-40B4-B32C-836B17499189}" destId="{019A3E4D-0444-49B9-83D3-E092DF01DA53}" srcOrd="0" destOrd="0" presId="urn:microsoft.com/office/officeart/2005/8/layout/vList3"/>
    <dgm:cxn modelId="{7F58E5A6-B240-491B-9DEA-1406C1F52573}" type="presParOf" srcId="{C11B5914-8E40-40B4-B32C-836B17499189}" destId="{CB7B765C-AC15-4E0D-8041-2C6FAC2958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09.02.2024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15.05.2024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12.06.2024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10.12.2024</a:t>
          </a:r>
          <a:endParaRPr lang="ru-RU" sz="1600" kern="1200" dirty="0"/>
        </a:p>
      </dsp:txBody>
      <dsp:txXfrm>
        <a:off x="89275" y="1324312"/>
        <a:ext cx="3659302" cy="2869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43419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Октябрь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Сентябрь 2022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Март 2023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2024</a:t>
          </a:r>
        </a:p>
      </dsp:txBody>
      <dsp:txXfrm>
        <a:off x="89275" y="1332694"/>
        <a:ext cx="3659302" cy="2869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F23A6-0A1D-4543-A1B8-CD6363CCCF24}">
      <dsp:nvSpPr>
        <dsp:cNvPr id="0" name=""/>
        <dsp:cNvSpPr/>
      </dsp:nvSpPr>
      <dsp:spPr>
        <a:xfrm rot="10800000">
          <a:off x="2190338" y="702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Еженедельный мониторинг условий проживания и воспитания детей, находящихся в СОП</a:t>
          </a:r>
          <a:endParaRPr lang="ru-RU" sz="2000" kern="1200" dirty="0"/>
        </a:p>
      </dsp:txBody>
      <dsp:txXfrm rot="10800000">
        <a:off x="2398434" y="702"/>
        <a:ext cx="7661700" cy="832386"/>
      </dsp:txXfrm>
    </dsp:sp>
    <dsp:sp modelId="{EEDB3795-BE49-4AE0-9161-477515F429B9}">
      <dsp:nvSpPr>
        <dsp:cNvPr id="0" name=""/>
        <dsp:cNvSpPr/>
      </dsp:nvSpPr>
      <dsp:spPr>
        <a:xfrm>
          <a:off x="1774145" y="702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3CD25-7D3B-471C-ACA6-9DDD934A87C8}">
      <dsp:nvSpPr>
        <dsp:cNvPr id="0" name=""/>
        <dsp:cNvSpPr/>
      </dsp:nvSpPr>
      <dsp:spPr>
        <a:xfrm rot="10800000">
          <a:off x="2190338" y="108156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Функционирование линии доверия </a:t>
          </a:r>
          <a:br>
            <a:rPr lang="ru-RU" sz="2000" b="0" kern="1200" dirty="0"/>
          </a:br>
          <a:r>
            <a:rPr lang="ru-RU" sz="2000" b="0" kern="1200" dirty="0"/>
            <a:t>«Мы вместе в ответе за наших детей» 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 dirty="0"/>
        </a:p>
      </dsp:txBody>
      <dsp:txXfrm rot="10800000">
        <a:off x="2398434" y="1081563"/>
        <a:ext cx="7661700" cy="832386"/>
      </dsp:txXfrm>
    </dsp:sp>
    <dsp:sp modelId="{A4E24675-B371-41DE-A955-14333241C69C}">
      <dsp:nvSpPr>
        <dsp:cNvPr id="0" name=""/>
        <dsp:cNvSpPr/>
      </dsp:nvSpPr>
      <dsp:spPr>
        <a:xfrm>
          <a:off x="1774145" y="108156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7C2CC-8A62-494D-9A40-88962482B58C}">
      <dsp:nvSpPr>
        <dsp:cNvPr id="0" name=""/>
        <dsp:cNvSpPr/>
      </dsp:nvSpPr>
      <dsp:spPr>
        <a:xfrm rot="10800000">
          <a:off x="2190338" y="216242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Контроль за многодетными семьями, </a:t>
          </a:r>
          <a:br>
            <a:rPr lang="ru-RU" sz="2300" kern="1200" dirty="0"/>
          </a:br>
          <a:r>
            <a:rPr lang="ru-RU" sz="2300" kern="1200" dirty="0"/>
            <a:t>за использованием государственных пособий</a:t>
          </a:r>
        </a:p>
      </dsp:txBody>
      <dsp:txXfrm rot="10800000">
        <a:off x="2398434" y="2162423"/>
        <a:ext cx="7661700" cy="832386"/>
      </dsp:txXfrm>
    </dsp:sp>
    <dsp:sp modelId="{871F087E-C7EA-4093-AB11-8365CEAE7B16}">
      <dsp:nvSpPr>
        <dsp:cNvPr id="0" name=""/>
        <dsp:cNvSpPr/>
      </dsp:nvSpPr>
      <dsp:spPr>
        <a:xfrm>
          <a:off x="1774145" y="216242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2E57C-B00F-40C2-9103-2B19184E0864}">
      <dsp:nvSpPr>
        <dsp:cNvPr id="0" name=""/>
        <dsp:cNvSpPr/>
      </dsp:nvSpPr>
      <dsp:spPr>
        <a:xfrm rot="10800000">
          <a:off x="2190338" y="324328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Введение ставок педагогов социальных </a:t>
          </a:r>
          <a:br>
            <a:rPr lang="ru-RU" sz="2300" kern="1200" dirty="0"/>
          </a:br>
          <a:r>
            <a:rPr lang="ru-RU" sz="2300" kern="1200" dirty="0"/>
            <a:t>в учреждениях дошкольного образования</a:t>
          </a:r>
        </a:p>
      </dsp:txBody>
      <dsp:txXfrm rot="10800000">
        <a:off x="2398434" y="3243284"/>
        <a:ext cx="7661700" cy="832386"/>
      </dsp:txXfrm>
    </dsp:sp>
    <dsp:sp modelId="{054BA526-F741-4322-B9A7-D49F77FDAC50}">
      <dsp:nvSpPr>
        <dsp:cNvPr id="0" name=""/>
        <dsp:cNvSpPr/>
      </dsp:nvSpPr>
      <dsp:spPr>
        <a:xfrm>
          <a:off x="1774145" y="324328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B765C-AC15-4E0D-8041-2C6FAC29584E}">
      <dsp:nvSpPr>
        <dsp:cNvPr id="0" name=""/>
        <dsp:cNvSpPr/>
      </dsp:nvSpPr>
      <dsp:spPr>
        <a:xfrm rot="10800000">
          <a:off x="2190338" y="432414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/>
            <a:t>Мероприятия, </a:t>
          </a:r>
          <a:r>
            <a:rPr lang="ru-RU" sz="2300" kern="1200" dirty="0"/>
            <a:t>направленные на повышение престижа семьи, материнства и отцовства </a:t>
          </a:r>
        </a:p>
      </dsp:txBody>
      <dsp:txXfrm rot="10800000">
        <a:off x="2398434" y="4324144"/>
        <a:ext cx="7661700" cy="832386"/>
      </dsp:txXfrm>
    </dsp:sp>
    <dsp:sp modelId="{019A3E4D-0444-49B9-83D3-E092DF01DA53}">
      <dsp:nvSpPr>
        <dsp:cNvPr id="0" name=""/>
        <dsp:cNvSpPr/>
      </dsp:nvSpPr>
      <dsp:spPr>
        <a:xfrm>
          <a:off x="1774145" y="432414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285 879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186 602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2007- 2024 гг.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0.12814</cdr:x>
      <cdr:y>0.92273</cdr:y>
    </cdr:from>
    <cdr:to>
      <cdr:x>0.48149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565" y="4177717"/>
          <a:ext cx="1510018" cy="349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10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  <cdr:relSizeAnchor xmlns:cdr="http://schemas.openxmlformats.org/drawingml/2006/chartDrawing">
    <cdr:from>
      <cdr:x>0.5345</cdr:x>
      <cdr:y>0.92088</cdr:y>
    </cdr:from>
    <cdr:to>
      <cdr:x>0.88393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4086" y="4169328"/>
          <a:ext cx="1493240" cy="358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12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0.45377</cdr:x>
      <cdr:y>0.38861</cdr:y>
    </cdr:from>
    <cdr:to>
      <cdr:x>0.54623</cdr:x>
      <cdr:y>0.61139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5314777-F5D1-442D-962D-170562358879}"/>
            </a:ext>
          </a:extLst>
        </cdr:cNvPr>
        <cdr:cNvSpPr txBox="1"/>
      </cdr:nvSpPr>
      <cdr:spPr>
        <a:xfrm xmlns:a="http://schemas.openxmlformats.org/drawingml/2006/main">
          <a:off x="4487779" y="159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0.39736</cdr:x>
      <cdr:y>0.33756</cdr:y>
    </cdr:from>
    <cdr:to>
      <cdr:x>0.48212</cdr:x>
      <cdr:y>0.55254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4218071" y="1731423"/>
          <a:ext cx="899756" cy="110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2094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50,3%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5 014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2 413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4 960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2 408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0.07252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300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2024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0.59543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14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01.10.2024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0.1112</cdr:x>
      <cdr:y>0.03063</cdr:y>
    </cdr:from>
    <cdr:to>
      <cdr:x>0.3595</cdr:x>
      <cdr:y>0.1472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749935" y="163629"/>
          <a:ext cx="1674560" cy="6227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0.15998</cdr:x>
      <cdr:y>0.02013</cdr:y>
    </cdr:from>
    <cdr:to>
      <cdr:x>0.54366</cdr:x>
      <cdr:y>0.09145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1222675" y="105878"/>
          <a:ext cx="2932213" cy="3751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2024 года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0.56066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t>26.12.2024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t>26.12.2024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t>26.12.2024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t>26.12.2024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t>26.12.2024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188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750069"/>
              </p:ext>
            </p:extLst>
          </p:nvPr>
        </p:nvGraphicFramePr>
        <p:xfrm>
          <a:off x="-528506" y="1904071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09740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45590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37401"/>
              </p:ext>
            </p:extLst>
          </p:nvPr>
        </p:nvGraphicFramePr>
        <p:xfrm>
          <a:off x="1445929" y="1684420"/>
          <a:ext cx="6744100" cy="5342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BF94AD2C-0B0E-4C99-8ACD-C8EA47000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186319"/>
              </p:ext>
            </p:extLst>
          </p:nvPr>
        </p:nvGraphicFramePr>
        <p:xfrm>
          <a:off x="6096000" y="1725327"/>
          <a:ext cx="7764379" cy="526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Несовершеннолетние, признанные НГЗ,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51814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6804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48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906594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834128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детей-сирот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79174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69968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58020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05837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02D8FC71-E30A-4C55-9D30-1C77B5818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148169"/>
              </p:ext>
            </p:extLst>
          </p:nvPr>
        </p:nvGraphicFramePr>
        <p:xfrm>
          <a:off x="568171" y="1713296"/>
          <a:ext cx="4273336" cy="4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DC4A77A-59F2-4056-805E-99A90A9C93E1}"/>
              </a:ext>
            </a:extLst>
          </p:cNvPr>
          <p:cNvSpPr txBox="1"/>
          <p:nvPr/>
        </p:nvSpPr>
        <p:spPr>
          <a:xfrm>
            <a:off x="4924338" y="1644242"/>
            <a:ext cx="6946084" cy="2618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Суммы расходов, подлежащие для возмещения обязанными лицами, на содержание детей:</a:t>
            </a:r>
          </a:p>
          <a:p>
            <a:pPr algn="just">
              <a:lnSpc>
                <a:spcPts val="35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до 6 лет – 523,95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старше 6 лет – 587,98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от 14 до 16 лет – 626,25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769C935-25E2-4729-853F-5E290816D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692756"/>
              </p:ext>
            </p:extLst>
          </p:nvPr>
        </p:nvGraphicFramePr>
        <p:xfrm>
          <a:off x="1071613" y="1742172"/>
          <a:ext cx="10510787" cy="43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9CF421-8232-4F77-9F68-F1B526C4596E}"/>
              </a:ext>
            </a:extLst>
          </p:cNvPr>
          <p:cNvSpPr txBox="1"/>
          <p:nvPr/>
        </p:nvSpPr>
        <p:spPr>
          <a:xfrm>
            <a:off x="1150218" y="6126461"/>
            <a:ext cx="354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Century Gothic (Основной текст)"/>
              </a:rPr>
              <a:t>Всего</a:t>
            </a:r>
            <a:r>
              <a:rPr lang="ru-RU" sz="1800" dirty="0"/>
              <a:t> </a:t>
            </a:r>
            <a:r>
              <a:rPr lang="ru-RU" sz="1800" dirty="0">
                <a:latin typeface="Century Gothic (Основной текст)"/>
              </a:rPr>
              <a:t>обязанных</a:t>
            </a:r>
            <a:r>
              <a:rPr lang="ru-RU" sz="1800" dirty="0"/>
              <a:t> лиц – 4163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03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78009970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0377483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32916"/>
              </p:ext>
            </p:extLst>
          </p:nvPr>
        </p:nvGraphicFramePr>
        <p:xfrm>
          <a:off x="885524" y="1447800"/>
          <a:ext cx="10376034" cy="512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597" y="262350"/>
            <a:ext cx="11014229" cy="80310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26263263"/>
              </p:ext>
            </p:extLst>
          </p:nvPr>
        </p:nvGraphicFramePr>
        <p:xfrm>
          <a:off x="178860" y="1152086"/>
          <a:ext cx="11834281" cy="515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dirty="0">
                <a:solidFill>
                  <a:schemeClr val="tx1"/>
                </a:solidFill>
              </a:rPr>
              <a:t>Несовершеннолетние, признанные находящимися в СОП, 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2900" dirty="0">
                <a:solidFill>
                  <a:schemeClr val="tx1"/>
                </a:solidFill>
              </a:rPr>
              <a:t>III </a:t>
            </a:r>
            <a:r>
              <a:rPr lang="ru-RU" sz="29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222015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58716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25300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01.10.2024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9649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321319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2.2024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47500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69629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г. –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16393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605699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89423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42016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431</Words>
  <Application>Microsoft Office PowerPoint</Application>
  <PresentationFormat>Широкоэкранный</PresentationFormat>
  <Paragraphs>154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Century Gothic (Основной текст)</vt:lpstr>
      <vt:lpstr>Times New Roman</vt:lpstr>
      <vt:lpstr>Аптека</vt:lpstr>
      <vt:lpstr>Презентация PowerPoint</vt:lpstr>
      <vt:lpstr>Рассмотрение вопроса по профилактике семейного неблагополучия</vt:lpstr>
      <vt:lpstr>Несовершеннолетние, признанные находящимися в СОП,  в Республике Беларусь по итогам III квартала 2024 г.</vt:lpstr>
      <vt:lpstr>Дети, находящиеся в СОП,  в Минской области </vt:lpstr>
      <vt:lpstr>Признание детей находящимися в СОП в регионах на 01.12.2024</vt:lpstr>
      <vt:lpstr>Информирование о семейном неблагополучии</vt:lpstr>
      <vt:lpstr>Признание детей в СОП за 2019 г. – 2024 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Несовершеннолетние, признанные НГЗ,  в Республике Беларусь по итогам III квартала 2024 г.</vt:lpstr>
      <vt:lpstr>Детские социальные приюты</vt:lpstr>
      <vt:lpstr>Восстановление в родительских правах</vt:lpstr>
      <vt:lpstr>Устройство детей-сирот</vt:lpstr>
      <vt:lpstr>Возмещение расходов обязанными лицами на содержание детей</vt:lpstr>
      <vt:lpstr>Возмещение расходов обязанными лицами на содержание детей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Абрамович Людмила Владимировна</cp:lastModifiedBy>
  <cp:revision>142</cp:revision>
  <cp:lastPrinted>2023-03-22T11:18:43Z</cp:lastPrinted>
  <dcterms:created xsi:type="dcterms:W3CDTF">2022-11-28T14:18:23Z</dcterms:created>
  <dcterms:modified xsi:type="dcterms:W3CDTF">2024-12-26T10:35:58Z</dcterms:modified>
</cp:coreProperties>
</file>