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5" r:id="rId1"/>
  </p:sldMasterIdLst>
  <p:notesMasterIdLst>
    <p:notesMasterId r:id="rId28"/>
  </p:notesMasterIdLst>
  <p:sldIdLst>
    <p:sldId id="666" r:id="rId2"/>
    <p:sldId id="721" r:id="rId3"/>
    <p:sldId id="722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1" r:id="rId12"/>
    <p:sldId id="732" r:id="rId13"/>
    <p:sldId id="733" r:id="rId14"/>
    <p:sldId id="720" r:id="rId15"/>
    <p:sldId id="692" r:id="rId16"/>
    <p:sldId id="707" r:id="rId17"/>
    <p:sldId id="706" r:id="rId18"/>
    <p:sldId id="617" r:id="rId19"/>
    <p:sldId id="715" r:id="rId20"/>
    <p:sldId id="716" r:id="rId21"/>
    <p:sldId id="717" r:id="rId22"/>
    <p:sldId id="718" r:id="rId23"/>
    <p:sldId id="719" r:id="rId24"/>
    <p:sldId id="618" r:id="rId25"/>
    <p:sldId id="619" r:id="rId26"/>
    <p:sldId id="734" r:id="rId27"/>
  </p:sldIdLst>
  <p:sldSz cx="9144000" cy="5143500" type="screen16x9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  <a:srgbClr val="6666FF"/>
    <a:srgbClr val="98588F"/>
    <a:srgbClr val="B42B00"/>
    <a:srgbClr val="CC3300"/>
    <a:srgbClr val="C4593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5" autoAdjust="0"/>
    <p:restoredTop sz="81643" autoAdjust="0"/>
  </p:normalViewPr>
  <p:slideViewPr>
    <p:cSldViewPr>
      <p:cViewPr varScale="1">
        <p:scale>
          <a:sx n="124" d="100"/>
          <a:sy n="124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22" y="0"/>
            <a:ext cx="2949686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8E5DBBA6-0BAB-4E34-9D05-F1360D66B2AE}" type="datetimeFigureOut">
              <a:rPr lang="ru-RU"/>
              <a:pPr>
                <a:defRPr/>
              </a:pPr>
              <a:t>15.01.2025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2463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0" tIns="44160" rIns="88320" bIns="441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1" y="4723247"/>
            <a:ext cx="5445453" cy="4473645"/>
          </a:xfrm>
          <a:prstGeom prst="rect">
            <a:avLst/>
          </a:prstGeom>
        </p:spPr>
        <p:txBody>
          <a:bodyPr vert="horz" lIns="88320" tIns="44160" rIns="88320" bIns="4416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495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22" y="9446495"/>
            <a:ext cx="2949686" cy="496005"/>
          </a:xfrm>
          <a:prstGeom prst="rect">
            <a:avLst/>
          </a:prstGeom>
        </p:spPr>
        <p:txBody>
          <a:bodyPr vert="horz" wrap="square" lIns="88320" tIns="44160" rIns="88320" bIns="44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DC1D5A6-C2F8-4447-999F-1979406E6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0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8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5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74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21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93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4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5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6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23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28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70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2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7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9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8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9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9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8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9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085850"/>
            <a:ext cx="7848600" cy="970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77200" cy="47625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DD52B0D2-6515-41D3-B24E-AE4D0DA8B8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fld id="{ECA8EEF7-09F4-404B-92C4-F36820231C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13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D66E-401F-4689-A429-E5BD83BC9E8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F9C9-7139-42C6-A914-614D1544AA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61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2019300" cy="4286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514350"/>
            <a:ext cx="5907087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8AC6-D2DF-4B4D-A141-D28DEEF3C8D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567-D72C-497F-BACE-89D9922F44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72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4" y="1428750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4" y="3171825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BB84-50D3-4F4F-9608-82166C5D493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E2014-A081-4B83-BC19-2611CC1271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36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80FF-D768-4A9F-AEB7-6F12C9B8D82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AABA-1536-4745-8E21-3013A5536A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4" y="514350"/>
            <a:ext cx="8078787" cy="428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90FD-EC02-4A2A-B708-01E0559408B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00D2-EC8B-4A55-8541-5AE98509C9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684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8112-BBD2-4D96-AE16-7C7823D53AD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9A3EA-D957-4411-8E13-EEABB0F25C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0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75DC-E813-400C-86B1-5880439C645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26B7D-2ABF-422F-9CA4-4A8943EA6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012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75D2-4554-4522-B3D7-EB4F9397507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A79B6-944F-4BD3-B8F1-21134E9B02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639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4" y="1428750"/>
            <a:ext cx="3963987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61AB-09F0-4C6E-88CC-E3AC44C931D7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1259-F7FA-41D0-85C2-CFAD71FCD8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479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12D0-C357-4209-B954-3E863C01528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530D8-8252-4C17-B91F-D6F58A6D8B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5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2A11-927C-413D-81E7-875068F3509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05DA1-C1D0-406A-90C9-A03D5D7482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808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358B-1E47-40D8-B4F9-357614A744A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DDF6-436E-4BAC-8EA0-CF4D662347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0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C619-EB01-4E0B-99F7-69DB8101577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8FBF5-BEB8-438E-941C-135A5D2C60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34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DD2F-220B-437C-9813-4D13C18D3A4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BD718-1953-4C7E-94B0-5E2C6030EB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507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28750"/>
            <a:ext cx="8078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14350"/>
            <a:ext cx="8078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F5233C52-BCB7-47D9-AAB1-A3A2B4B3034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15.01.2025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43883E6B-29B9-4CAB-A01D-FD89EE9A7A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4488" indent="-344488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на объектах организаций и в жилищном фонде</a:t>
            </a:r>
          </a:p>
        </p:txBody>
      </p:sp>
    </p:spTree>
    <p:extLst>
      <p:ext uri="{BB962C8B-B14F-4D97-AF65-F5344CB8AC3E}">
        <p14:creationId xmlns:p14="http://schemas.microsoft.com/office/powerpoint/2010/main" val="32203525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29242"/>
            <a:ext cx="8078787" cy="3371850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для голосования необходимо размещать в помещениях, обеспеченных эвакуационными выходами, с учетом максимально возможного количества находящихся в них людей и предельно допустимого расстояния от наиболее удаленного места их возможного пребывания до ближайшего эвакуационного выхода в соответствии с требованиями технических нормативных правовых актов.</a:t>
            </a:r>
          </a:p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должны быть укомплектованы первичными средствами пожаротушения, которые должны содержаться в работоспособном и исправном состоянии.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2239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9" y="914400"/>
            <a:ext cx="8078787" cy="3371850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пожара, загорания или других ЧС, предпосылок к их возникновению (задымление, запах горения или тления различных материалов, повышение температуры электрических приборов и т.п.) член избирательной комиссии, представитель объекта либо иной работник обязаны: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сообщить о произошедшем в подразделения МЧС по номеру «101» (чётко назвать адрес объекта, номер участка для голосования, характер и место возникновения ЧС, а также сообщить свою должность и фамилию).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9816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09" y="914400"/>
            <a:ext cx="8078787" cy="337185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с представителями объекта незамедлительно принять меры по спасению и эвакуации людей из опасной зоны в безопасное место, исключению условий, способствующих возникновению паники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эвакуацию материальных ценностей и документации участка для голосования из опасной зоны, определить места их складирования и обеспечить, при необходимости, их охрану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отключению сети электро- и газоснабжения, осуществлению других мероприятий, способствующих предотвращению распространения огня.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0486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в случае возникновения чрезвычайной ситуации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77" y="1277791"/>
            <a:ext cx="8078787" cy="337185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проверить все помещения на предмет исключения возможности пребывания в опасной зоне людей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ликвидации ЧС имеющимися на объекте первичными средствами до прибытия подразделений МЧС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встречу прибывающих подразделений МЧС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 прибывшее к месту ЧС подразделение МЧС о наличии людей в здании и месте возникновения ЧС.</a:t>
            </a: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80382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в жилищном фонде</a:t>
            </a:r>
          </a:p>
        </p:txBody>
      </p:sp>
    </p:spTree>
    <p:extLst>
      <p:ext uri="{BB962C8B-B14F-4D97-AF65-F5344CB8AC3E}">
        <p14:creationId xmlns:p14="http://schemas.microsoft.com/office/powerpoint/2010/main" val="17471857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567"/>
            <a:ext cx="8229600" cy="857250"/>
          </a:xfrm>
        </p:spPr>
        <p:txBody>
          <a:bodyPr/>
          <a:lstStyle/>
          <a:p>
            <a:pPr algn="ctr"/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270584"/>
            <a:ext cx="4040188" cy="479822"/>
          </a:xfrm>
        </p:spPr>
        <p:txBody>
          <a:bodyPr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участвуют: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0CFD65-D363-D138-3727-A6B21CF0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377" y="603892"/>
            <a:ext cx="4212489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исполнительные и распорядительные органы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защите, территориальные центры социального обслуживания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подразделения по чрезвычайным ситуациям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энергетического и газового надзора, энерго- 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газоснабжающие организации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здравоохранением, государственные организации здравоохранения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областного, районных, городских исполнительных комитетов, осуществляющие государственно-властные полномочия в сфере образования, учреждения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управлению общим имуществом совместного домовладения, а также товарищества собственников и организации застройщиков, осуществляющие обслуживание жилых домов самостоятельно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(отделы) жилищно-коммунального хозяйства районных 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Жодинского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исполнительных комитетов</a:t>
            </a:r>
          </a:p>
          <a:p>
            <a:endParaRPr lang="ru-BY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E00AF9-E8CC-C0B6-8825-1883A3FA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9152"/>
            <a:ext cx="4041775" cy="47982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1A29666-F5A1-7F21-C124-396EDB25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4453" y="636389"/>
            <a:ext cx="4041775" cy="29634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субъектов профилактики в рамках своей компетенции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совершению правонарушений,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их устранение, а также осуществлять анализ проводимой работы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профилактики правонарушений, осуществляют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комитеты, городские, поселковые, сельские исполнительные комитеты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89840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92438"/>
            <a:ext cx="8078787" cy="3371850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Координаторы деятельности субъектов профилактики правонарушений: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пожаров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органы и подразделения по чрезвычайным ситуациям;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воздействия электрического тока и взрывов газового оборудования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 государственного энергетического и газового надзора и энерго- и газоснабжающие организации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случайного отравления алкоголем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органы управления здравоохранением, государственные организации здравоохранения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нападения (насилия)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органы внутренних дел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69720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BY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1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следующем:</a:t>
            </a:r>
            <a:endParaRPr lang="ru-BY" sz="17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профилактики правонарушений, иных заинтересованных о проблемных вопросах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ыработк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совместных профилактических мероприятий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r>
              <a:rPr lang="ru-BY" sz="1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несени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предложений в местные исполнительные и распорядительные органы о необходимости рассмотрения проблемных вопросов на заседаниях (совещаниях)</a:t>
            </a: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736386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05669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                       и эксплуатации печи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53F4E-3567-4AF0-E62A-070C9F1EA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0" y="1764579"/>
            <a:ext cx="2952328" cy="2167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B834E2-D43A-B498-2864-A1CB3A14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1" y="1758347"/>
            <a:ext cx="2653683" cy="2200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48023" y="4086807"/>
            <a:ext cx="3218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290586" y="3975696"/>
            <a:ext cx="3100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т.д.)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383973" y="4084963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топочная дверца печи неисправна  (не закрывается)</a:t>
            </a:r>
            <a:endParaRPr lang="ru-BY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F48EA6-FDAE-0C4B-684A-33A817DB2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3" y="1763209"/>
            <a:ext cx="2328733" cy="21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69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915566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0" y="3997038"/>
            <a:ext cx="3166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эксплуатация выключателей  и розеток, в том числе на удлинителях, без корпусов, корпусы имеют повреждения (оплавлены, расколоты)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025108" y="4060092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эксплуатируются оголенные или имеющие повреждения электрические провода, кабели (следы оплавления, трещины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238077" y="4041187"/>
            <a:ext cx="2653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проводов, кабелей, расположенных в видимой части помещения, выполнено методом скрутки</a:t>
            </a:r>
            <a:endParaRPr lang="ru-BY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68ABD4-DE28-2F48-4BD9-97E75E03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5" y="1919329"/>
            <a:ext cx="2296459" cy="207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1D716B-E63E-9600-AA37-D020686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1" y="1979020"/>
            <a:ext cx="2810158" cy="200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6F2C85-E86B-FD98-8ACE-89E2DD6E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2" y="2004562"/>
            <a:ext cx="2878695" cy="18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918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1" y="208265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пожарной безопасности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0" y="1131590"/>
            <a:ext cx="8078787" cy="3371850"/>
          </a:xfrm>
        </p:spPr>
        <p:txBody>
          <a:bodyPr/>
          <a:lstStyle/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объектах, задействованны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в избирательной кампании, выявлено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387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нарушений требований пожарной безопасности, из которых остаются неустраненными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Осуществлено информирование об имеющихся проблемных вопросах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субъектам хозяйствования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аправлена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информация в местные исполнительные и распорядительные органы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информаций в органы прокуратуры</a:t>
            </a:r>
            <a:r>
              <a:rPr lang="en-US" sz="18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информаций иным заинтересованным.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46704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915566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19764" y="3006676"/>
            <a:ext cx="222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</a:t>
            </a:r>
            <a:endParaRPr lang="ru-BY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245717" y="3028854"/>
            <a:ext cx="25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следы сквозной коррозии, механические повреждения газового оборудования</a:t>
            </a:r>
            <a:endParaRPr lang="ru-BY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4709673" y="3046043"/>
            <a:ext cx="1938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BY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5BDD9-C1B9-99C2-4F67-7A93C1B8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" y="1591716"/>
            <a:ext cx="1886156" cy="141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FCE9D-F9B5-B773-A16D-357DEE97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49" y="1591715"/>
            <a:ext cx="2291435" cy="141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49543-BE50-774A-0968-4CFDF6BB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5" y="1569538"/>
            <a:ext cx="1541582" cy="145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14D372-3BCF-86F8-7E43-E3C3B2D7E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85" y="1569538"/>
            <a:ext cx="1983746" cy="14878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E5179E-35B6-1CA1-D5E3-51D2A0D5E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2" y="3747349"/>
            <a:ext cx="2051277" cy="123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90DA3F-3C84-34F4-281A-E4C866C7A7A8}"/>
              </a:ext>
            </a:extLst>
          </p:cNvPr>
          <p:cNvSpPr txBox="1"/>
          <p:nvPr/>
        </p:nvSpPr>
        <p:spPr>
          <a:xfrm>
            <a:off x="6648243" y="3046043"/>
            <a:ext cx="2058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хранение газовых баллонов  в неподключенном состоянии</a:t>
            </a:r>
            <a:endParaRPr lang="ru-BY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C1B4E-C030-27E6-2E2E-46487BD0F8B6}"/>
              </a:ext>
            </a:extLst>
          </p:cNvPr>
          <p:cNvSpPr txBox="1"/>
          <p:nvPr/>
        </p:nvSpPr>
        <p:spPr>
          <a:xfrm>
            <a:off x="2538028" y="3961707"/>
            <a:ext cx="230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решетка, расположенная в видимой части помещения, закрыта (заклеена) посторонними предметами</a:t>
            </a:r>
            <a:endParaRPr lang="ru-BY" sz="1200" dirty="0"/>
          </a:p>
        </p:txBody>
      </p:sp>
    </p:spTree>
    <p:extLst>
      <p:ext uri="{BB962C8B-B14F-4D97-AF65-F5344CB8AC3E}">
        <p14:creationId xmlns:p14="http://schemas.microsoft.com/office/powerpoint/2010/main" val="29237834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05669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353530" y="4239994"/>
            <a:ext cx="3218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механическое повреждение корпуса котла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364088" y="4239994"/>
            <a:ext cx="2653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течь из котла</a:t>
            </a:r>
            <a:endParaRPr lang="ru-BY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3D1B1-E389-7485-5B7F-E233FD0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67840"/>
            <a:ext cx="2254140" cy="2447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14D402-10D1-E7B2-317D-795F2D4EC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6" y="1762704"/>
            <a:ext cx="3262873" cy="24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10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12968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913" y="3581116"/>
            <a:ext cx="316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905924" y="3570328"/>
            <a:ext cx="3100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156176" y="3570328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49F0B-3887-6B92-E024-429D61B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8" y="1608033"/>
            <a:ext cx="2448273" cy="1836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1A6B1-81CC-B310-C08E-14A58D6C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85356"/>
            <a:ext cx="2808945" cy="186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1DA04-8DE5-2BEC-55B8-3DDEF2C2F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5" y="1588439"/>
            <a:ext cx="2985455" cy="18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36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12968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321786" y="3560835"/>
            <a:ext cx="31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897860" y="3560835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952956" y="3560835"/>
            <a:ext cx="30582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59E84-DF12-3FF4-CA73-0418D8B8C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0" y="1579657"/>
            <a:ext cx="1800994" cy="180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40D2A5-62AE-6D15-2530-4D09431E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597067"/>
            <a:ext cx="2410208" cy="1807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90184F-8C8B-C495-9753-5854DE9EC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97067"/>
            <a:ext cx="2563330" cy="17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99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323528" y="41151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E28C-3002-5036-07DD-AFF5B0F16521}"/>
              </a:ext>
            </a:extLst>
          </p:cNvPr>
          <p:cNvSpPr txBox="1"/>
          <p:nvPr/>
        </p:nvSpPr>
        <p:spPr>
          <a:xfrm>
            <a:off x="827584" y="177966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sz="1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7AF5-2C26-160F-3591-67FFF6C98CE8}"/>
              </a:ext>
            </a:extLst>
          </p:cNvPr>
          <p:cNvSpPr txBox="1"/>
          <p:nvPr/>
        </p:nvSpPr>
        <p:spPr>
          <a:xfrm>
            <a:off x="791580" y="307580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53842789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9D79-C6FC-770D-96AC-3F19DB61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для реализации городскими, поселковыми, сельскими исполнительными комитетами</a:t>
            </a:r>
            <a:endParaRPr lang="ru-B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8F17B-BC8E-5D89-A1D8-54C07503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347614"/>
            <a:ext cx="8532948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поступившей в соответствии                      информации, а также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принятием мер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компетенции субъектами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ходе работы,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проблемных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при ее проведении, в том числе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непринятии мер реагирования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субъектом (субъектами)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руководителем субъекта профилактики правонарушений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поощрении представителей субъекта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правонарушений, а также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участвующих  в деятельности по профилактике правонарушений,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качественно проводимую работу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352603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9852" y="189779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99742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57175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0839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9212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пожарной безопасности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592438"/>
            <a:ext cx="8078787" cy="3371850"/>
          </a:xfrm>
        </p:spPr>
        <p:txBody>
          <a:bodyPr/>
          <a:lstStyle/>
          <a:p>
            <a:pPr indent="4500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проводимой работы проведены отработки планов действий в случае возникновения пожаров 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576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объектах, о мерах пожарной безопасности проинструктировано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2,1 тыс.</a:t>
            </a:r>
            <a:r>
              <a:rPr lang="ru-RU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в том числе </a:t>
            </a:r>
            <a:b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401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 избирательных комиссий.</a:t>
            </a:r>
          </a:p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0535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320386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при подготовке участков для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9155"/>
            <a:ext cx="8078787" cy="3371850"/>
          </a:xfrm>
        </p:spPr>
        <p:txBody>
          <a:bodyPr/>
          <a:lstStyle/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общеобъектовую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инструкцию по пожарной безопасности в соответствии с требованиями МЧС.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подготовку работников по программам пожарно-технического минимума.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наличие стендов с информацией о пожарной безопасности и их своевременное обновление.</a:t>
            </a:r>
          </a:p>
          <a:p>
            <a:pPr marL="687388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уборку территории от сухой растительности и горючих отходов.</a:t>
            </a:r>
          </a:p>
          <a:p>
            <a:pPr marL="687388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76225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078787" cy="3371850"/>
          </a:xfrm>
        </p:spPr>
        <p:txBody>
          <a:bodyPr/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субъекта хозяйствования, на территории которого размещен участок для голосования обязан обеспечить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и контроль выполнения требований пожарной безопасности на объекте;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и исправность средств противопожарной защиты и пожаротушения, противопожарного водоснабжения, связи, защиты от статического электричества, наружных пожарных лестниц, ограждений крыш зданий, а также постоянную готовность к применению этих средств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помещений на предмет соблюдение требований пожарной безопасности, назначить ответственных лиц, обеспечить их дежурство.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5406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4400"/>
            <a:ext cx="8078787" cy="3371850"/>
          </a:xfrm>
        </p:spPr>
        <p:txBody>
          <a:bodyPr/>
          <a:lstStyle/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на объектах допускается только в специально отведенных местах, определенных инструкциями по пожарной безопасности, оборудованных в установленном порядке и обозначенных указателями «Место для курения»;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въезды (выезды), дороги, проезды и подъезды к зданиям, сооружениям, наружным установкам и водоисточникам должны содержаться в состоянии, обеспечивающем свободный подъезд аварийно-спасательной техники;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зданиях, сооружениях и помещениях не допускается применение пиротехнических изделий, открытого огня (свечи, факелы и другие эффекты с применением огня).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30541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80526"/>
            <a:ext cx="8078787" cy="3371850"/>
          </a:xfrm>
        </p:spPr>
        <p:txBody>
          <a:bodyPr/>
          <a:lstStyle/>
          <a:p>
            <a:pPr marL="630238" indent="-28575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хранение легковоспламеняющихся и горючих жидкостей, баллонов с горючим газом, а также емкостей после их применения на чердаках, подвальных, цокольных, технических этажах и в подпольях зданий, на лестничных клетках и в лифтовых холлах, на балконах и лоджиях,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заэкранном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подтрибунном пространстве, под сценой или подмостками для эстрадных выступлений.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95140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3445"/>
            <a:ext cx="8078787" cy="33718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эвакуации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загромождать проходы, выходы, двери на путях эвакуации, эвакуационные выходы на кровлю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выставочные стенды, торговые лотки, мебель, цветы, растения и другое имущество, уменьшающее минимальную эвакуационную ширину и высоту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изменять направление открывания дверей на препятствующее выходу из зданий и помещений;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45414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228600"/>
            <a:ext cx="8078787" cy="6858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требования пожарной безопасности в дни досрочного и основного голосования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43445"/>
            <a:ext cx="8078787" cy="3371850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безопасной эвакуации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на путях эвакуации имитацию дверей, устанавливать турникеты (без дублирования проходов в них распашной калиткой с обеспечением требуемой эвакуационной ширины или без обеспечения возможности их принудительного открытия) и другое имущество, препятствующее безопасной эвакуации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indent="-285750"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под маршами эвакуационных лестничных клеток горючие материалы и устраивать различные помещения, за исключением узлов управления центрального отопления, водомерных узлов.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048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12843</TotalTime>
  <Words>1704</Words>
  <Application>Microsoft Office PowerPoint</Application>
  <PresentationFormat>Экран (16:9)</PresentationFormat>
  <Paragraphs>223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</vt:lpstr>
      <vt:lpstr>1_Учебный семинар — презентация</vt:lpstr>
      <vt:lpstr>Презентация PowerPoint</vt:lpstr>
      <vt:lpstr>Обеспечение пожарной безопасности участков для голосования</vt:lpstr>
      <vt:lpstr>Обеспечение пожарной безопасности участков для голосования</vt:lpstr>
      <vt:lpstr>Основные требования пожарной безопасности при подготовке участков для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Основные требования пожарной безопасности в дни досрочного и основного голосования</vt:lpstr>
      <vt:lpstr>Действия в случае возникновения чрезвычайной ситуации</vt:lpstr>
      <vt:lpstr>Действия в случае возникновения чрезвычайной ситуации</vt:lpstr>
      <vt:lpstr>Действия в случае возникновения чрезвычайной ситуации</vt:lpstr>
      <vt:lpstr>Презентация PowerPoint</vt:lpstr>
      <vt:lpstr>Презентация PowerPoint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Мероприятия, для реализации городскими, поселковыми, сельскими исполнительными комитетами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Плана – графика поверок приборов радиационной, химической разведки и дозиметрического контроля субъектов хозяйствования Минской области на 2013 год (9 месяцев)</dc:title>
  <dc:creator>Janna</dc:creator>
  <cp:lastModifiedBy>Абрамович Людмила Владимировна</cp:lastModifiedBy>
  <cp:revision>1436</cp:revision>
  <cp:lastPrinted>2021-11-17T11:13:54Z</cp:lastPrinted>
  <dcterms:created xsi:type="dcterms:W3CDTF">2013-10-17T16:18:04Z</dcterms:created>
  <dcterms:modified xsi:type="dcterms:W3CDTF">2025-01-15T08:44:23Z</dcterms:modified>
</cp:coreProperties>
</file>